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  <p:sldMasterId id="2147483876" r:id="rId2"/>
    <p:sldMasterId id="2147483869" r:id="rId3"/>
  </p:sldMasterIdLst>
  <p:notesMasterIdLst>
    <p:notesMasterId r:id="rId45"/>
  </p:notesMasterIdLst>
  <p:handoutMasterIdLst>
    <p:handoutMasterId r:id="rId46"/>
  </p:handoutMasterIdLst>
  <p:sldIdLst>
    <p:sldId id="350" r:id="rId4"/>
    <p:sldId id="491" r:id="rId5"/>
    <p:sldId id="391" r:id="rId6"/>
    <p:sldId id="376" r:id="rId7"/>
    <p:sldId id="377" r:id="rId8"/>
    <p:sldId id="394" r:id="rId9"/>
    <p:sldId id="392" r:id="rId10"/>
    <p:sldId id="500" r:id="rId11"/>
    <p:sldId id="502" r:id="rId12"/>
    <p:sldId id="503" r:id="rId13"/>
    <p:sldId id="501" r:id="rId14"/>
    <p:sldId id="504" r:id="rId15"/>
    <p:sldId id="505" r:id="rId16"/>
    <p:sldId id="499" r:id="rId17"/>
    <p:sldId id="476" r:id="rId18"/>
    <p:sldId id="506" r:id="rId19"/>
    <p:sldId id="380" r:id="rId20"/>
    <p:sldId id="507" r:id="rId21"/>
    <p:sldId id="478" r:id="rId22"/>
    <p:sldId id="508" r:id="rId23"/>
    <p:sldId id="509" r:id="rId24"/>
    <p:sldId id="510" r:id="rId25"/>
    <p:sldId id="511" r:id="rId26"/>
    <p:sldId id="381" r:id="rId27"/>
    <p:sldId id="403" r:id="rId28"/>
    <p:sldId id="483" r:id="rId29"/>
    <p:sldId id="484" r:id="rId30"/>
    <p:sldId id="485" r:id="rId31"/>
    <p:sldId id="487" r:id="rId32"/>
    <p:sldId id="512" r:id="rId33"/>
    <p:sldId id="490" r:id="rId34"/>
    <p:sldId id="382" r:id="rId35"/>
    <p:sldId id="493" r:id="rId36"/>
    <p:sldId id="492" r:id="rId37"/>
    <p:sldId id="494" r:id="rId38"/>
    <p:sldId id="495" r:id="rId39"/>
    <p:sldId id="513" r:id="rId40"/>
    <p:sldId id="514" r:id="rId41"/>
    <p:sldId id="515" r:id="rId42"/>
    <p:sldId id="496" r:id="rId43"/>
    <p:sldId id="497" r:id="rId44"/>
  </p:sldIdLst>
  <p:sldSz cx="9144000" cy="6858000" type="screen4x3"/>
  <p:notesSz cx="6797675" cy="9928225"/>
  <p:defaultTextStyle>
    <a:defPPr>
      <a:defRPr lang="de-DE"/>
    </a:defPPr>
    <a:lvl1pPr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1pPr>
    <a:lvl2pPr marL="4572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2pPr>
    <a:lvl3pPr marL="9144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3pPr>
    <a:lvl4pPr marL="13716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4pPr>
    <a:lvl5pPr marL="18288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2">
          <p15:clr>
            <a:srgbClr val="A4A3A4"/>
          </p15:clr>
        </p15:guide>
        <p15:guide id="4" pos="2889">
          <p15:clr>
            <a:srgbClr val="A4A3A4"/>
          </p15:clr>
        </p15:guide>
        <p15:guide id="5" pos="200">
          <p15:clr>
            <a:srgbClr val="A4A3A4"/>
          </p15:clr>
        </p15:guide>
        <p15:guide id="6" pos="55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eker, Achim   -AzA2   BMAS" initials="S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C5A"/>
    <a:srgbClr val="FFFFFF"/>
    <a:srgbClr val="6E8296"/>
    <a:srgbClr val="6B0A73"/>
    <a:srgbClr val="3EA249"/>
    <a:srgbClr val="D38127"/>
    <a:srgbClr val="2284BF"/>
    <a:srgbClr val="22FF11"/>
    <a:srgbClr val="871914"/>
    <a:srgbClr val="E6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1" autoAdjust="0"/>
    <p:restoredTop sz="80522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644" y="54"/>
      </p:cViewPr>
      <p:guideLst>
        <p:guide orient="horz" pos="2160"/>
        <p:guide orient="horz" pos="935"/>
        <p:guide orient="horz" pos="3832"/>
        <p:guide pos="2889"/>
        <p:guide pos="200"/>
        <p:guide pos="55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1578C853-7421-4796-AF8E-8D8A6A9FDD50}" type="datetimeFigureOut">
              <a:rPr lang="de-DE"/>
              <a:pPr/>
              <a:t>26.01.2015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F0BCFDDC-6C93-411C-9254-C427298B2B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07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3EC5EBBA-EC9E-4C26-B8BC-6354AA49B4CE}" type="datetimeFigureOut">
              <a:rPr lang="de-DE"/>
              <a:pPr/>
              <a:t>26.01.2015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D608DC71-75D4-4728-8AB5-359D354410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039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44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93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2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dirty="0"/>
              <a:t>Mastertextformat </a:t>
            </a:r>
            <a:r>
              <a:rPr lang="de-DE" noProof="0" dirty="0" smtClean="0"/>
              <a:t>bearbeiten</a:t>
            </a:r>
            <a:endParaRPr lang="de-DE" noProof="0" dirty="0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65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04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126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15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0487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7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647632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5" r:id="rId2"/>
    <p:sldLayoutId id="2147483867" r:id="rId3"/>
    <p:sldLayoutId id="2147483868" r:id="rId4"/>
    <p:sldLayoutId id="2147483864" r:id="rId5"/>
    <p:sldLayoutId id="2147483866" r:id="rId6"/>
    <p:sldLayoutId id="2147483883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647632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694" y="6178448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5" y="1133599"/>
            <a:ext cx="7533721" cy="28975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316167"/>
            <a:ext cx="7772400" cy="1143000"/>
          </a:xfrm>
        </p:spPr>
        <p:txBody>
          <a:bodyPr/>
          <a:lstStyle/>
          <a:p>
            <a:r>
              <a:rPr lang="de-DE" dirty="0" smtClean="0"/>
              <a:t>INQA-Check „Personalführung“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Seminar für Unternehmer</a:t>
            </a:r>
          </a:p>
        </p:txBody>
      </p:sp>
    </p:spTree>
    <p:extLst>
      <p:ext uri="{BB962C8B-B14F-4D97-AF65-F5344CB8AC3E}">
        <p14:creationId xmlns:p14="http://schemas.microsoft.com/office/powerpoint/2010/main" val="42013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 txBox="1">
            <a:spLocks/>
          </p:cNvSpPr>
          <p:nvPr/>
        </p:nvSpPr>
        <p:spPr>
          <a:xfrm>
            <a:off x="297689" y="631629"/>
            <a:ext cx="7559955" cy="8812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Arbeitskräftepotenzial 2025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6920707" y="2526710"/>
            <a:ext cx="1079500" cy="144145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999332" y="1268412"/>
            <a:ext cx="6840537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" name="Rechteck 14"/>
          <p:cNvSpPr>
            <a:spLocks noChangeArrowheads="1"/>
          </p:cNvSpPr>
          <p:nvPr/>
        </p:nvSpPr>
        <p:spPr bwMode="auto">
          <a:xfrm>
            <a:off x="999644" y="1290469"/>
            <a:ext cx="685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Erwerbspersonenpotenzial in Deutschland (EPP) 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400" dirty="0">
                <a:solidFill>
                  <a:schemeClr val="accent1">
                    <a:lumMod val="50000"/>
                  </a:schemeClr>
                </a:solidFill>
              </a:rPr>
              <a:t>ohne Zuwanderung und bei konstanter Erwerbsquote von heute </a:t>
            </a:r>
            <a:br>
              <a:rPr lang="de-DE" alt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400" dirty="0">
                <a:solidFill>
                  <a:schemeClr val="accent1">
                    <a:lumMod val="50000"/>
                  </a:schemeClr>
                </a:solidFill>
              </a:rPr>
              <a:t>knapp 45 Millionen Personen</a:t>
            </a:r>
          </a:p>
        </p:txBody>
      </p:sp>
      <p:sp>
        <p:nvSpPr>
          <p:cNvPr id="8" name="Textfeld 16"/>
          <p:cNvSpPr txBox="1">
            <a:spLocks noChangeArrowheads="1"/>
          </p:cNvSpPr>
          <p:nvPr/>
        </p:nvSpPr>
        <p:spPr bwMode="auto">
          <a:xfrm>
            <a:off x="6904832" y="2742610"/>
            <a:ext cx="1095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rgbClr val="C00000"/>
                </a:solidFill>
              </a:rPr>
              <a:t>6,5</a:t>
            </a:r>
            <a:br>
              <a:rPr lang="de-DE" altLang="de-DE" sz="1800">
                <a:solidFill>
                  <a:srgbClr val="C00000"/>
                </a:solidFill>
              </a:rPr>
            </a:br>
            <a:r>
              <a:rPr lang="de-DE" altLang="de-DE" sz="1800">
                <a:solidFill>
                  <a:srgbClr val="C00000"/>
                </a:solidFill>
              </a:rPr>
              <a:t>Millionen</a:t>
            </a:r>
            <a:br>
              <a:rPr lang="de-DE" altLang="de-DE" sz="1800">
                <a:solidFill>
                  <a:srgbClr val="C00000"/>
                </a:solidFill>
              </a:rPr>
            </a:br>
            <a:r>
              <a:rPr lang="de-DE" altLang="de-DE" sz="1800">
                <a:solidFill>
                  <a:srgbClr val="C00000"/>
                </a:solidFill>
              </a:rPr>
              <a:t>weniger</a:t>
            </a:r>
          </a:p>
        </p:txBody>
      </p:sp>
      <p:sp>
        <p:nvSpPr>
          <p:cNvPr id="9" name="Textfeld 12"/>
          <p:cNvSpPr txBox="1">
            <a:spLocks noChangeArrowheads="1"/>
          </p:cNvSpPr>
          <p:nvPr/>
        </p:nvSpPr>
        <p:spPr bwMode="auto">
          <a:xfrm>
            <a:off x="788944" y="6092148"/>
            <a:ext cx="77173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900" dirty="0">
                <a:solidFill>
                  <a:schemeClr val="accent1">
                    <a:lumMod val="50000"/>
                  </a:schemeClr>
                </a:solidFill>
              </a:rPr>
              <a:t>IAB-Hintergrundpapier: Zuwanderungsbedarf und politische Optionen für die Reform des </a:t>
            </a:r>
            <a:r>
              <a:rPr lang="de-DE" altLang="de-DE" sz="900" dirty="0" smtClean="0">
                <a:solidFill>
                  <a:schemeClr val="accent1">
                    <a:lumMod val="50000"/>
                  </a:schemeClr>
                </a:solidFill>
              </a:rPr>
              <a:t>Zuwanderungsrechts, Oktober </a:t>
            </a:r>
            <a:r>
              <a:rPr lang="de-DE" altLang="de-DE" sz="900" dirty="0">
                <a:solidFill>
                  <a:schemeClr val="accent1">
                    <a:lumMod val="50000"/>
                  </a:schemeClr>
                </a:solidFill>
              </a:rPr>
              <a:t>2010</a:t>
            </a:r>
          </a:p>
        </p:txBody>
      </p:sp>
      <p:sp>
        <p:nvSpPr>
          <p:cNvPr id="10" name="Rechteck 9"/>
          <p:cNvSpPr/>
          <p:nvPr/>
        </p:nvSpPr>
        <p:spPr>
          <a:xfrm>
            <a:off x="1720057" y="2598147"/>
            <a:ext cx="936625" cy="3168650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extfeld 24"/>
          <p:cNvSpPr txBox="1">
            <a:spLocks noChangeArrowheads="1"/>
          </p:cNvSpPr>
          <p:nvPr/>
        </p:nvSpPr>
        <p:spPr bwMode="auto">
          <a:xfrm>
            <a:off x="1864519" y="5838235"/>
            <a:ext cx="63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>
                <a:solidFill>
                  <a:schemeClr val="accent1">
                    <a:lumMod val="50000"/>
                  </a:schemeClr>
                </a:solidFill>
              </a:rPr>
              <a:t>2010</a:t>
            </a:r>
          </a:p>
        </p:txBody>
      </p:sp>
      <p:sp>
        <p:nvSpPr>
          <p:cNvPr id="13" name="Textfeld 25"/>
          <p:cNvSpPr txBox="1">
            <a:spLocks noChangeArrowheads="1"/>
          </p:cNvSpPr>
          <p:nvPr/>
        </p:nvSpPr>
        <p:spPr bwMode="auto">
          <a:xfrm>
            <a:off x="1864519" y="2310810"/>
            <a:ext cx="5318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400">
                <a:solidFill>
                  <a:schemeClr val="accent1">
                    <a:lumMod val="50000"/>
                  </a:schemeClr>
                </a:solidFill>
              </a:rPr>
              <a:t>44,6</a:t>
            </a:r>
          </a:p>
        </p:txBody>
      </p:sp>
      <p:sp>
        <p:nvSpPr>
          <p:cNvPr id="14" name="Textfeld 26"/>
          <p:cNvSpPr txBox="1">
            <a:spLocks noChangeArrowheads="1"/>
          </p:cNvSpPr>
          <p:nvPr/>
        </p:nvSpPr>
        <p:spPr bwMode="auto">
          <a:xfrm>
            <a:off x="3088482" y="2310810"/>
            <a:ext cx="5318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400">
                <a:solidFill>
                  <a:schemeClr val="accent1">
                    <a:lumMod val="50000"/>
                  </a:schemeClr>
                </a:solidFill>
              </a:rPr>
              <a:t>43.1</a:t>
            </a:r>
          </a:p>
        </p:txBody>
      </p:sp>
      <p:sp>
        <p:nvSpPr>
          <p:cNvPr id="15" name="Textfeld 27"/>
          <p:cNvSpPr txBox="1">
            <a:spLocks noChangeArrowheads="1"/>
          </p:cNvSpPr>
          <p:nvPr/>
        </p:nvSpPr>
        <p:spPr bwMode="auto">
          <a:xfrm>
            <a:off x="4312444" y="2310810"/>
            <a:ext cx="5318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400">
                <a:solidFill>
                  <a:schemeClr val="accent1">
                    <a:lumMod val="50000"/>
                  </a:schemeClr>
                </a:solidFill>
              </a:rPr>
              <a:t>41,0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944019" y="2742610"/>
            <a:ext cx="936625" cy="3024187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167982" y="2958510"/>
            <a:ext cx="936625" cy="2808287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464969" y="3174410"/>
            <a:ext cx="935038" cy="2592387"/>
          </a:xfrm>
          <a:prstGeom prst="rect">
            <a:avLst/>
          </a:prstGeom>
          <a:solidFill>
            <a:srgbClr val="A8C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1216819" y="5766797"/>
            <a:ext cx="554355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32"/>
          <p:cNvSpPr txBox="1">
            <a:spLocks noChangeArrowheads="1"/>
          </p:cNvSpPr>
          <p:nvPr/>
        </p:nvSpPr>
        <p:spPr bwMode="auto">
          <a:xfrm>
            <a:off x="3088482" y="5838235"/>
            <a:ext cx="639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>
                <a:solidFill>
                  <a:schemeClr val="accent1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21" name="Textfeld 33"/>
          <p:cNvSpPr txBox="1">
            <a:spLocks noChangeArrowheads="1"/>
          </p:cNvSpPr>
          <p:nvPr/>
        </p:nvSpPr>
        <p:spPr bwMode="auto">
          <a:xfrm>
            <a:off x="4312444" y="5838235"/>
            <a:ext cx="63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>
                <a:solidFill>
                  <a:schemeClr val="accent1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22" name="Textfeld 34"/>
          <p:cNvSpPr txBox="1">
            <a:spLocks noChangeArrowheads="1"/>
          </p:cNvSpPr>
          <p:nvPr/>
        </p:nvSpPr>
        <p:spPr bwMode="auto">
          <a:xfrm>
            <a:off x="5607844" y="5838235"/>
            <a:ext cx="641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>
                <a:solidFill>
                  <a:schemeClr val="accent1">
                    <a:lumMod val="50000"/>
                  </a:schemeClr>
                </a:solidFill>
              </a:rPr>
              <a:t>2025</a:t>
            </a:r>
          </a:p>
        </p:txBody>
      </p:sp>
      <p:cxnSp>
        <p:nvCxnSpPr>
          <p:cNvPr id="23" name="Gerade Verbindung 22"/>
          <p:cNvCxnSpPr/>
          <p:nvPr/>
        </p:nvCxnSpPr>
        <p:spPr>
          <a:xfrm flipV="1">
            <a:off x="2656682" y="2598147"/>
            <a:ext cx="4248150" cy="158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400007" y="3182347"/>
            <a:ext cx="5048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688932" y="2598147"/>
            <a:ext cx="0" cy="57626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44"/>
          <p:cNvSpPr txBox="1">
            <a:spLocks noChangeArrowheads="1"/>
          </p:cNvSpPr>
          <p:nvPr/>
        </p:nvSpPr>
        <p:spPr bwMode="auto">
          <a:xfrm>
            <a:off x="5650707" y="2310810"/>
            <a:ext cx="533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400">
                <a:solidFill>
                  <a:schemeClr val="accent1">
                    <a:lumMod val="50000"/>
                  </a:schemeClr>
                </a:solidFill>
              </a:rPr>
              <a:t>38,1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688368" y="2072685"/>
            <a:ext cx="307327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Erwerbspersonenpotenzial (</a:t>
            </a:r>
            <a:r>
              <a:rPr lang="de-DE" sz="105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EPP) </a:t>
            </a:r>
            <a:r>
              <a:rPr lang="de-DE" sz="105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 Millionen</a:t>
            </a:r>
            <a:endParaRPr lang="de-DE" sz="105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4755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 descr="cob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5" y="1236182"/>
            <a:ext cx="8016849" cy="511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968459" y="1811875"/>
            <a:ext cx="7056604" cy="3960812"/>
          </a:xfrm>
          <a:prstGeom prst="rect">
            <a:avLst/>
          </a:prstGeom>
          <a:solidFill>
            <a:schemeClr val="accent1">
              <a:lumMod val="20000"/>
              <a:lumOff val="8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297689" y="354893"/>
            <a:ext cx="7559955" cy="8812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Fazit zur Entwicklung des</a:t>
            </a:r>
            <a:br>
              <a:rPr lang="de-DE" dirty="0" smtClean="0"/>
            </a:br>
            <a:r>
              <a:rPr lang="de-DE" dirty="0" smtClean="0"/>
              <a:t>Arbeitskräftepotenzials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39183" y="1991856"/>
            <a:ext cx="6885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>
                <a:solidFill>
                  <a:schemeClr val="accent1">
                    <a:lumMod val="50000"/>
                  </a:schemeClr>
                </a:solidFill>
              </a:rPr>
              <a:t>Das Arbeitskräftepotenzial wird zunächst vor allem weiter altern, aber dann auch schrumpfen.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>
                <a:solidFill>
                  <a:schemeClr val="accent1">
                    <a:lumMod val="50000"/>
                  </a:schemeClr>
                </a:solidFill>
              </a:rPr>
              <a:t>Der Bedarf an (hoch)qualifizierten Arbeitskräften wird weiter steigen bei einer gleichzeitig zunehmenden Knappheit von Fachkräften.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>
                <a:solidFill>
                  <a:schemeClr val="accent1">
                    <a:lumMod val="50000"/>
                  </a:schemeClr>
                </a:solidFill>
              </a:rPr>
              <a:t>KMU werden stärker vom Fachkräftemangel betroffen sein.</a:t>
            </a:r>
            <a:br>
              <a:rPr lang="de-DE" altLang="de-DE" sz="20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600" b="0" dirty="0">
                <a:solidFill>
                  <a:schemeClr val="accent1">
                    <a:lumMod val="50000"/>
                  </a:schemeClr>
                </a:solidFill>
              </a:rPr>
              <a:t>Sie haben es schwerer, eine langfristige Strategie der Personalrekrutierung umzusetzen, und viele Fachkräfte tendieren momentan eher zu Großunternehmen.</a:t>
            </a:r>
          </a:p>
        </p:txBody>
      </p:sp>
      <p:sp>
        <p:nvSpPr>
          <p:cNvPr id="3" name="Gleichschenkliges Dreieck 2"/>
          <p:cNvSpPr/>
          <p:nvPr/>
        </p:nvSpPr>
        <p:spPr>
          <a:xfrm rot="5400000">
            <a:off x="1265050" y="2050287"/>
            <a:ext cx="252487" cy="29438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 rot="5400000">
            <a:off x="1253674" y="2762255"/>
            <a:ext cx="252487" cy="29438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 rot="5400000">
            <a:off x="1255946" y="3800703"/>
            <a:ext cx="252487" cy="29438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16292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 descr="cob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5" y="1236182"/>
            <a:ext cx="8016849" cy="511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968459" y="1811875"/>
            <a:ext cx="7056604" cy="3960812"/>
          </a:xfrm>
          <a:prstGeom prst="rect">
            <a:avLst/>
          </a:prstGeom>
          <a:solidFill>
            <a:schemeClr val="accent1">
              <a:lumMod val="20000"/>
              <a:lumOff val="8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297689" y="354893"/>
            <a:ext cx="7559955" cy="8812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Fazit zur Entwicklung des</a:t>
            </a:r>
            <a:br>
              <a:rPr lang="de-DE" dirty="0" smtClean="0"/>
            </a:br>
            <a:r>
              <a:rPr lang="de-DE" dirty="0" smtClean="0"/>
              <a:t>Arbeitskräftepotenzials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23502" y="2323724"/>
            <a:ext cx="475629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b="0" dirty="0">
                <a:solidFill>
                  <a:schemeClr val="accent1">
                    <a:lumMod val="50000"/>
                  </a:schemeClr>
                </a:solidFill>
              </a:rPr>
              <a:t>Der Kampf um die besten Köpfe und geschicktesten Hände wird zunehmen.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b="0" dirty="0">
                <a:solidFill>
                  <a:schemeClr val="accent1">
                    <a:lumMod val="50000"/>
                  </a:schemeClr>
                </a:solidFill>
              </a:rPr>
              <a:t>Das gilt vor allem für die kleinen und mittelständischen Unternehmen.</a:t>
            </a:r>
          </a:p>
        </p:txBody>
      </p:sp>
      <p:sp>
        <p:nvSpPr>
          <p:cNvPr id="6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35565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 descr="cob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5" y="1236182"/>
            <a:ext cx="8016849" cy="511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968459" y="1811875"/>
            <a:ext cx="7056604" cy="3960812"/>
          </a:xfrm>
          <a:prstGeom prst="rect">
            <a:avLst/>
          </a:prstGeom>
          <a:solidFill>
            <a:schemeClr val="accent1">
              <a:lumMod val="20000"/>
              <a:lumOff val="8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297689" y="354893"/>
            <a:ext cx="7559955" cy="8812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Fazit zur Entwicklung des</a:t>
            </a:r>
            <a:br>
              <a:rPr lang="de-DE" dirty="0" smtClean="0"/>
            </a:br>
            <a:r>
              <a:rPr lang="de-DE" dirty="0" smtClean="0"/>
              <a:t>Arbeitskräftepotenzials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4409" y="2033997"/>
            <a:ext cx="27650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>
                <a:solidFill>
                  <a:schemeClr val="accent1">
                    <a:lumMod val="50000"/>
                  </a:schemeClr>
                </a:solidFill>
              </a:rPr>
              <a:t>Der Check hilft, das auf alle Betriebe zukommende Fachkräfte-Problem offensiv anzugehen.</a:t>
            </a: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45" y="2106193"/>
            <a:ext cx="2364204" cy="33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19039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23622" y="6177242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8" name="Picture 3" descr="2005-08-10-Lorenzhof-Beratungssituationen_Freigelände-layout_DSC0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32704"/>
          <a:stretch>
            <a:fillRect/>
          </a:stretch>
        </p:blipFill>
        <p:spPr bwMode="auto">
          <a:xfrm>
            <a:off x="744537" y="1148963"/>
            <a:ext cx="74628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85800" y="34750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Der INQA-Check „Personalführung“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4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59" y="1387827"/>
            <a:ext cx="3280968" cy="468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7" name="Titel 3"/>
          <p:cNvSpPr>
            <a:spLocks noGrp="1"/>
          </p:cNvSpPr>
          <p:nvPr>
            <p:ph type="title"/>
          </p:nvPr>
        </p:nvSpPr>
        <p:spPr>
          <a:xfrm>
            <a:off x="297906" y="383708"/>
            <a:ext cx="7559955" cy="881289"/>
          </a:xfrm>
        </p:spPr>
        <p:txBody>
          <a:bodyPr/>
          <a:lstStyle/>
          <a:p>
            <a:r>
              <a:rPr lang="de-DE" dirty="0" smtClean="0"/>
              <a:t>Der INQA-Check „Personalführung“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5" y="1387827"/>
            <a:ext cx="5097825" cy="4682618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 rot="16200000">
            <a:off x="2725139" y="3800969"/>
            <a:ext cx="966515" cy="19403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Ellipse 19"/>
          <p:cNvSpPr/>
          <p:nvPr/>
        </p:nvSpPr>
        <p:spPr>
          <a:xfrm rot="16200000">
            <a:off x="1688277" y="1394944"/>
            <a:ext cx="348118" cy="11885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Ellipse 20"/>
          <p:cNvSpPr/>
          <p:nvPr/>
        </p:nvSpPr>
        <p:spPr>
          <a:xfrm rot="16200000">
            <a:off x="4051762" y="1154378"/>
            <a:ext cx="348118" cy="25038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26206" y="5906873"/>
            <a:ext cx="3978782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chemeClr val="tx2"/>
                </a:solidFill>
              </a:rPr>
              <a:t>Homepage: www.offensive-mittelstand.de</a:t>
            </a:r>
            <a:endParaRPr lang="de-DE" sz="1600" b="0" dirty="0">
              <a:solidFill>
                <a:schemeClr val="tx2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904211" y="5907605"/>
            <a:ext cx="1084528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chemeClr val="tx2"/>
                </a:solidFill>
              </a:rPr>
              <a:t>Broschüre</a:t>
            </a:r>
            <a:endParaRPr lang="de-DE" sz="1600" b="0" dirty="0">
              <a:solidFill>
                <a:schemeClr val="tx2"/>
              </a:solidFill>
            </a:endParaRPr>
          </a:p>
        </p:txBody>
      </p:sp>
      <p:sp>
        <p:nvSpPr>
          <p:cNvPr id="12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22026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664576" y="1416074"/>
            <a:ext cx="3352299" cy="468447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1319" y="1416073"/>
            <a:ext cx="3804163" cy="468447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marL="457200" indent="-457200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endParaRPr lang="de-DE" altLang="de-DE" sz="1600" b="1">
              <a:latin typeface="Verdana Ref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4088314" y="2302203"/>
            <a:ext cx="729346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83C5A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4" name="Rechteck 13"/>
          <p:cNvSpPr/>
          <p:nvPr/>
        </p:nvSpPr>
        <p:spPr>
          <a:xfrm>
            <a:off x="4917726" y="1802819"/>
            <a:ext cx="2890848" cy="4075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"/>
          <p:cNvSpPr txBox="1">
            <a:spLocks noChangeArrowheads="1"/>
          </p:cNvSpPr>
          <p:nvPr/>
        </p:nvSpPr>
        <p:spPr bwMode="auto">
          <a:xfrm rot="1589113">
            <a:off x="6702881" y="1654837"/>
            <a:ext cx="2211387" cy="647700"/>
          </a:xfrm>
          <a:prstGeom prst="rect">
            <a:avLst/>
          </a:prstGeom>
          <a:solidFill>
            <a:srgbClr val="C83C5A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</a:rPr>
              <a:t>Das Besondere des</a:t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>
                <a:solidFill>
                  <a:schemeClr val="bg1"/>
                </a:solidFill>
              </a:rPr>
              <a:t>Instruments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029496" y="2083835"/>
            <a:ext cx="2714205" cy="36748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0" dirty="0" smtClean="0">
                <a:solidFill>
                  <a:schemeClr val="accent1"/>
                </a:solidFill>
              </a:rPr>
              <a:t>Ein </a:t>
            </a:r>
            <a:r>
              <a:rPr lang="de-DE" altLang="de-DE" sz="2400" b="0" dirty="0">
                <a:solidFill>
                  <a:schemeClr val="accent1"/>
                </a:solidFill>
              </a:rPr>
              <a:t>gemeinsamer </a:t>
            </a:r>
            <a:br>
              <a:rPr lang="de-DE" altLang="de-DE" sz="2400" b="0" dirty="0">
                <a:solidFill>
                  <a:schemeClr val="accent1"/>
                </a:solidFill>
              </a:rPr>
            </a:br>
            <a:r>
              <a:rPr lang="de-DE" altLang="de-DE" sz="2400" b="0" dirty="0" err="1">
                <a:solidFill>
                  <a:schemeClr val="accent1"/>
                </a:solidFill>
              </a:rPr>
              <a:t>Qualitätstandard</a:t>
            </a:r>
            <a:endParaRPr lang="de-DE" altLang="de-DE" sz="2400" b="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0" dirty="0">
                <a:solidFill>
                  <a:schemeClr val="accent1"/>
                </a:solidFill>
              </a:rPr>
              <a:t>vieler Partner </a:t>
            </a:r>
            <a:br>
              <a:rPr lang="de-DE" altLang="de-DE" sz="2400" b="0" dirty="0">
                <a:solidFill>
                  <a:schemeClr val="accent1"/>
                </a:solidFill>
              </a:rPr>
            </a:br>
            <a:r>
              <a:rPr lang="de-DE" altLang="de-DE" sz="2400" b="0" dirty="0">
                <a:solidFill>
                  <a:schemeClr val="accent1"/>
                </a:solidFill>
              </a:rPr>
              <a:t>des Mittelstands </a:t>
            </a:r>
            <a:br>
              <a:rPr lang="de-DE" altLang="de-DE" sz="2400" b="0" dirty="0">
                <a:solidFill>
                  <a:schemeClr val="accent1"/>
                </a:solidFill>
              </a:rPr>
            </a:br>
            <a:r>
              <a:rPr lang="de-DE" altLang="de-DE" sz="2400" b="0" dirty="0">
                <a:solidFill>
                  <a:schemeClr val="accent1"/>
                </a:solidFill>
              </a:rPr>
              <a:t>und Praxischeck</a:t>
            </a:r>
            <a:br>
              <a:rPr lang="de-DE" altLang="de-DE" sz="2400" b="0" dirty="0">
                <a:solidFill>
                  <a:schemeClr val="accent1"/>
                </a:solidFill>
              </a:rPr>
            </a:br>
            <a:r>
              <a:rPr lang="de-DE" altLang="de-DE" sz="2400" b="0" dirty="0">
                <a:solidFill>
                  <a:schemeClr val="accent1"/>
                </a:solidFill>
              </a:rPr>
              <a:t>in einem.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400" b="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chemeClr val="accent1"/>
                </a:solidFill>
              </a:rPr>
              <a:t>Der Check ermöglicht einen</a:t>
            </a:r>
            <a:br>
              <a:rPr lang="de-DE" altLang="de-DE" sz="1600" b="0" dirty="0">
                <a:solidFill>
                  <a:schemeClr val="accent1"/>
                </a:solidFill>
              </a:rPr>
            </a:br>
            <a:r>
              <a:rPr lang="de-DE" altLang="de-DE" sz="1600" b="0" dirty="0">
                <a:solidFill>
                  <a:schemeClr val="accent1"/>
                </a:solidFill>
              </a:rPr>
              <a:t>Potenzialcheck </a:t>
            </a:r>
            <a:r>
              <a:rPr lang="de-DE" altLang="de-DE" sz="1600" b="0" dirty="0" smtClean="0">
                <a:solidFill>
                  <a:schemeClr val="accent1"/>
                </a:solidFill>
              </a:rPr>
              <a:t>zur </a:t>
            </a:r>
            <a:br>
              <a:rPr lang="de-DE" altLang="de-DE" sz="1600" b="0" dirty="0" smtClean="0">
                <a:solidFill>
                  <a:schemeClr val="accent1"/>
                </a:solidFill>
              </a:rPr>
            </a:br>
            <a:r>
              <a:rPr lang="de-DE" altLang="de-DE" sz="1600" b="0" dirty="0" smtClean="0">
                <a:solidFill>
                  <a:schemeClr val="accent1"/>
                </a:solidFill>
              </a:rPr>
              <a:t>Personalführung </a:t>
            </a:r>
            <a:br>
              <a:rPr lang="de-DE" altLang="de-DE" sz="1600" b="0" dirty="0" smtClean="0">
                <a:solidFill>
                  <a:schemeClr val="accent1"/>
                </a:solidFill>
              </a:rPr>
            </a:br>
            <a:r>
              <a:rPr lang="de-DE" altLang="de-DE" sz="1600" b="0" dirty="0" smtClean="0">
                <a:solidFill>
                  <a:schemeClr val="accent1"/>
                </a:solidFill>
              </a:rPr>
              <a:t>im Unternehmen</a:t>
            </a:r>
            <a:r>
              <a:rPr lang="de-DE" altLang="de-DE" sz="1600" b="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7" name="Titel 3"/>
          <p:cNvSpPr>
            <a:spLocks noGrp="1"/>
          </p:cNvSpPr>
          <p:nvPr>
            <p:ph type="title"/>
          </p:nvPr>
        </p:nvSpPr>
        <p:spPr>
          <a:xfrm>
            <a:off x="297906" y="383708"/>
            <a:ext cx="7559955" cy="881289"/>
          </a:xfrm>
        </p:spPr>
        <p:txBody>
          <a:bodyPr/>
          <a:lstStyle/>
          <a:p>
            <a:r>
              <a:rPr lang="de-DE" dirty="0" smtClean="0"/>
              <a:t>Der INQ-Check „Personalführung“</a:t>
            </a:r>
            <a:endParaRPr lang="de-DE" dirty="0"/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9" y="1708483"/>
            <a:ext cx="2958347" cy="422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8599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8" name="Oval 39"/>
          <p:cNvSpPr>
            <a:spLocks noChangeArrowheads="1"/>
          </p:cNvSpPr>
          <p:nvPr/>
        </p:nvSpPr>
        <p:spPr bwMode="auto">
          <a:xfrm>
            <a:off x="1503947" y="1564105"/>
            <a:ext cx="6353914" cy="44276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71647" y="2799692"/>
            <a:ext cx="3506088" cy="273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Personalplanung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Personalentwicklung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Personalgewinnung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Motivierende Personalmaßnahmen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Gutes Betriebsklima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Interne Kommunikation als Führungsaufgabe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Vielfalt unterschiedlicher Menschen 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 smtClean="0">
                <a:latin typeface="Verdana Ref" pitchFamily="34" charset="0"/>
              </a:rPr>
              <a:t>gezielt </a:t>
            </a:r>
            <a:r>
              <a:rPr lang="de-DE" altLang="de-DE" sz="1200" dirty="0">
                <a:latin typeface="Verdana Ref" pitchFamily="34" charset="0"/>
              </a:rPr>
              <a:t>einsetzen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Arbeitgeberattraktivität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Grundhaltung gegenüber den Beschäftigten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Werte und Prinzipien klären und vermitteln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Die eigenen Stärken und Schwächen als </a:t>
            </a:r>
            <a:r>
              <a:rPr lang="de-DE" altLang="de-DE" sz="1200" dirty="0" smtClean="0">
                <a:latin typeface="Verdana Ref" pitchFamily="34" charset="0"/>
              </a:rPr>
              <a:t> 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 smtClean="0">
                <a:latin typeface="Verdana Ref" pitchFamily="34" charset="0"/>
              </a:rPr>
              <a:t>Führungskraft </a:t>
            </a:r>
            <a:r>
              <a:rPr lang="de-DE" altLang="de-DE" sz="1200" dirty="0">
                <a:latin typeface="Verdana Ref" pitchFamily="34" charset="0"/>
              </a:rPr>
              <a:t>kennen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258756" y="1768772"/>
            <a:ext cx="29370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2400" dirty="0">
                <a:latin typeface="Verdana Ref" pitchFamily="34" charset="0"/>
              </a:rPr>
              <a:t>INQA-Check </a:t>
            </a:r>
            <a:br>
              <a:rPr lang="de-DE" altLang="de-DE" sz="2400" dirty="0">
                <a:latin typeface="Verdana Ref" pitchFamily="34" charset="0"/>
              </a:rPr>
            </a:br>
            <a:r>
              <a:rPr lang="de-DE" altLang="de-DE" sz="2400" dirty="0">
                <a:latin typeface="Verdana Ref" pitchFamily="34" charset="0"/>
              </a:rPr>
              <a:t>"Personalführung"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297906" y="383708"/>
            <a:ext cx="7559955" cy="881289"/>
          </a:xfrm>
        </p:spPr>
        <p:txBody>
          <a:bodyPr/>
          <a:lstStyle/>
          <a:p>
            <a:r>
              <a:rPr lang="de-DE" dirty="0"/>
              <a:t>Die Themen des  </a:t>
            </a:r>
            <a:br>
              <a:rPr lang="de-DE" dirty="0"/>
            </a:br>
            <a:r>
              <a:rPr lang="de-DE" dirty="0"/>
              <a:t>INQA-Checks "Personalführung"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3181365" y="2779218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3155965" y="3008234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3155965" y="3223631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3155965" y="3436773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3155965" y="3856454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3155965" y="4070515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3155965" y="4495219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3155965" y="3647407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3155965" y="4712455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3155965" y="4903120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155965" y="5105149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6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8" name="Oval 39"/>
          <p:cNvSpPr>
            <a:spLocks noChangeArrowheads="1"/>
          </p:cNvSpPr>
          <p:nvPr/>
        </p:nvSpPr>
        <p:spPr bwMode="auto">
          <a:xfrm>
            <a:off x="1503947" y="1564105"/>
            <a:ext cx="6353914" cy="44276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71647" y="2799692"/>
            <a:ext cx="3506088" cy="273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Personalplanung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Personalentwicklung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Personalgewinnung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Motivierende Personalmaßnahmen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Gutes Betriebsklima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Interne Kommunikation als Führungsaufgabe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Vielfalt unterschiedlicher Menschen 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 smtClean="0">
                <a:latin typeface="Verdana Ref" pitchFamily="34" charset="0"/>
              </a:rPr>
              <a:t>gezielt </a:t>
            </a:r>
            <a:r>
              <a:rPr lang="de-DE" altLang="de-DE" sz="1200" dirty="0">
                <a:latin typeface="Verdana Ref" pitchFamily="34" charset="0"/>
              </a:rPr>
              <a:t>einsetzen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Arbeitgeberattraktivität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Grundhaltung gegenüber den Beschäftigten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Werte und Prinzipien klären und vermitteln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>
                <a:latin typeface="Verdana Ref" pitchFamily="34" charset="0"/>
              </a:rPr>
              <a:t>Die eigenen Stärken und Schwächen als </a:t>
            </a:r>
            <a:r>
              <a:rPr lang="de-DE" altLang="de-DE" sz="1200" dirty="0" smtClean="0">
                <a:latin typeface="Verdana Ref" pitchFamily="34" charset="0"/>
              </a:rPr>
              <a:t> </a:t>
            </a:r>
          </a:p>
          <a:p>
            <a:pPr algn="l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200" dirty="0" smtClean="0">
                <a:latin typeface="Verdana Ref" pitchFamily="34" charset="0"/>
              </a:rPr>
              <a:t>Führungskraft </a:t>
            </a:r>
            <a:r>
              <a:rPr lang="de-DE" altLang="de-DE" sz="1200" dirty="0">
                <a:latin typeface="Verdana Ref" pitchFamily="34" charset="0"/>
              </a:rPr>
              <a:t>kennen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258756" y="1768772"/>
            <a:ext cx="29370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2400" dirty="0">
                <a:latin typeface="Verdana Ref" pitchFamily="34" charset="0"/>
              </a:rPr>
              <a:t>INQA-Check </a:t>
            </a:r>
            <a:br>
              <a:rPr lang="de-DE" altLang="de-DE" sz="2400" dirty="0">
                <a:latin typeface="Verdana Ref" pitchFamily="34" charset="0"/>
              </a:rPr>
            </a:br>
            <a:r>
              <a:rPr lang="de-DE" altLang="de-DE" sz="2400" dirty="0">
                <a:latin typeface="Verdana Ref" pitchFamily="34" charset="0"/>
              </a:rPr>
              <a:t>"Personalführung"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297906" y="383708"/>
            <a:ext cx="7559955" cy="881289"/>
          </a:xfrm>
        </p:spPr>
        <p:txBody>
          <a:bodyPr/>
          <a:lstStyle/>
          <a:p>
            <a:r>
              <a:rPr lang="de-DE" dirty="0"/>
              <a:t>Die Themen des  </a:t>
            </a:r>
            <a:br>
              <a:rPr lang="de-DE" dirty="0"/>
            </a:br>
            <a:r>
              <a:rPr lang="de-DE" dirty="0"/>
              <a:t>INQA-Checks "Personalführung"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3181365" y="2779218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3155965" y="3008234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3155965" y="3223631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3155965" y="3436773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3155965" y="3856454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3155965" y="4070515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3155965" y="4495219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3155965" y="3647407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3155965" y="4712455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3155965" y="4903120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155965" y="5105149"/>
            <a:ext cx="154782" cy="10795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276115" y="2330672"/>
            <a:ext cx="1841500" cy="641350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96603" y="3525091"/>
            <a:ext cx="1841500" cy="641350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260444" y="3480555"/>
            <a:ext cx="118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60000"/>
              </a:spcBef>
              <a:spcAft>
                <a:spcPct val="10000"/>
              </a:spcAft>
              <a:defRPr/>
            </a:pP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Personal-</a:t>
            </a:r>
            <a:b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strategie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557203" y="2319560"/>
            <a:ext cx="118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60000"/>
              </a:spcBef>
              <a:spcAft>
                <a:spcPct val="10000"/>
              </a:spcAft>
              <a:defRPr/>
            </a:pP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Personal-</a:t>
            </a:r>
            <a:b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führung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331186" y="2465388"/>
            <a:ext cx="1839912" cy="639762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6775772" y="3593770"/>
            <a:ext cx="1839913" cy="641350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440983" y="4704101"/>
            <a:ext cx="1839912" cy="641350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753639" y="5502945"/>
            <a:ext cx="1841500" cy="641350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962163" y="3547230"/>
            <a:ext cx="1482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60000"/>
              </a:spcBef>
              <a:spcAft>
                <a:spcPct val="1000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Personal-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entwicklung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6293539" y="2418847"/>
            <a:ext cx="1885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60000"/>
              </a:spcBef>
              <a:spcAft>
                <a:spcPct val="1000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Interne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Kommunikation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6665014" y="4835612"/>
            <a:ext cx="14125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60000"/>
              </a:spcBef>
              <a:spcAft>
                <a:spcPct val="1000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Gesundheit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4001487" y="5469356"/>
            <a:ext cx="1358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60000"/>
              </a:spcBef>
              <a:spcAft>
                <a:spcPct val="1000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Personal-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gewinnung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" name="Rectangle 32"/>
          <p:cNvSpPr txBox="1">
            <a:spLocks noChangeArrowheads="1"/>
          </p:cNvSpPr>
          <p:nvPr/>
        </p:nvSpPr>
        <p:spPr bwMode="auto">
          <a:xfrm>
            <a:off x="1053516" y="1673225"/>
            <a:ext cx="2352675" cy="4905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defTabSz="820738">
              <a:defRPr/>
            </a:pPr>
            <a:r>
              <a:rPr lang="de-DE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Handlungsfelder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1134686" y="4704612"/>
            <a:ext cx="1841500" cy="641350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374164" y="4804460"/>
            <a:ext cx="1429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60000"/>
              </a:spcBef>
              <a:spcAft>
                <a:spcPct val="1000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Demografie</a:t>
            </a:r>
          </a:p>
        </p:txBody>
      </p:sp>
    </p:spTree>
    <p:extLst>
      <p:ext uri="{BB962C8B-B14F-4D97-AF65-F5344CB8AC3E}">
        <p14:creationId xmlns:p14="http://schemas.microsoft.com/office/powerpoint/2010/main" val="358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8" y="1341436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97" y="1427163"/>
            <a:ext cx="4749919" cy="4757757"/>
          </a:xfrm>
          <a:prstGeom prst="rect">
            <a:avLst/>
          </a:prstGeom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2771775" y="177323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476375" y="126841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1648125" y="148431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1. Zielsetzung</a:t>
            </a:r>
          </a:p>
        </p:txBody>
      </p:sp>
      <p:sp>
        <p:nvSpPr>
          <p:cNvPr id="9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28310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500" y="2125769"/>
            <a:ext cx="8529638" cy="3988439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de-DE" sz="2400" dirty="0" smtClean="0"/>
              <a:t> </a:t>
            </a:r>
            <a:r>
              <a:rPr lang="de-DE" sz="2400" dirty="0"/>
              <a:t>Offensive Mittelstand</a:t>
            </a:r>
          </a:p>
          <a:p>
            <a:pPr lvl="1">
              <a:spcAft>
                <a:spcPts val="600"/>
              </a:spcAft>
            </a:pPr>
            <a:r>
              <a:rPr lang="de-DE" sz="2400" dirty="0" smtClean="0"/>
              <a:t> Zunehmend </a:t>
            </a:r>
            <a:r>
              <a:rPr lang="de-DE" sz="2400" dirty="0"/>
              <a:t>zentraler Wettbewerbsfaktor: </a:t>
            </a:r>
            <a:r>
              <a:rPr lang="de-DE" sz="2400" dirty="0" smtClean="0"/>
              <a:t>gute Fachkräfte</a:t>
            </a: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400" dirty="0" smtClean="0"/>
              <a:t> Der </a:t>
            </a:r>
            <a:r>
              <a:rPr lang="de-DE" sz="2400" dirty="0"/>
              <a:t>INQA-Check "Personalführung"</a:t>
            </a:r>
          </a:p>
          <a:p>
            <a:pPr marL="268288" lvl="1" indent="-87313">
              <a:spcAft>
                <a:spcPts val="600"/>
              </a:spcAft>
            </a:pPr>
            <a:r>
              <a:rPr lang="de-DE" sz="2400" dirty="0" smtClean="0"/>
              <a:t> Was </a:t>
            </a:r>
            <a:r>
              <a:rPr lang="de-DE" sz="2400" dirty="0"/>
              <a:t>bringt der INQA-Check "Personalführung"</a:t>
            </a:r>
            <a:br>
              <a:rPr lang="de-DE" sz="2400" dirty="0"/>
            </a:br>
            <a:r>
              <a:rPr lang="de-DE" sz="2400" dirty="0" smtClean="0"/>
              <a:t>   und </a:t>
            </a:r>
            <a:r>
              <a:rPr lang="de-DE" sz="2400" dirty="0"/>
              <a:t>wie kann man mit ihm arbeiten?</a:t>
            </a:r>
          </a:p>
          <a:p>
            <a:pPr marL="268288" lvl="1" indent="-87313">
              <a:spcAft>
                <a:spcPts val="600"/>
              </a:spcAft>
            </a:pPr>
            <a:r>
              <a:rPr lang="de-DE" sz="2400" dirty="0" smtClean="0"/>
              <a:t> Potenzial-Analyse mit dem </a:t>
            </a:r>
            <a:br>
              <a:rPr lang="de-DE" sz="2400" dirty="0" smtClean="0"/>
            </a:br>
            <a:r>
              <a:rPr lang="de-DE" sz="2400" dirty="0" smtClean="0"/>
              <a:t>   INQA-Check </a:t>
            </a:r>
            <a:r>
              <a:rPr lang="de-DE" sz="2400" dirty="0" smtClean="0"/>
              <a:t>"Personalführung„</a:t>
            </a:r>
          </a:p>
          <a:p>
            <a:pPr lvl="1">
              <a:spcAft>
                <a:spcPts val="600"/>
              </a:spcAft>
            </a:pPr>
            <a:r>
              <a:rPr lang="de-DE" sz="2400" dirty="0" smtClean="0"/>
              <a:t> Weitere Infos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Die Themen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8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8" y="1341436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97" y="1427163"/>
            <a:ext cx="4749919" cy="4757757"/>
          </a:xfrm>
          <a:prstGeom prst="rect">
            <a:avLst/>
          </a:prstGeom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2555875" y="4716379"/>
            <a:ext cx="4032250" cy="3780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512093" y="3033734"/>
            <a:ext cx="2087563" cy="18716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1752652" y="3394096"/>
            <a:ext cx="17620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2. Checkpunkt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Beschreibung der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guten Praxis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und Stand der 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Arbeitswissenschaft.</a:t>
            </a:r>
          </a:p>
        </p:txBody>
      </p:sp>
      <p:sp>
        <p:nvSpPr>
          <p:cNvPr id="20" name="Ellipse 19"/>
          <p:cNvSpPr/>
          <p:nvPr/>
        </p:nvSpPr>
        <p:spPr>
          <a:xfrm>
            <a:off x="2771775" y="177323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476375" y="126841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1648125" y="148431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1. Zielsetzung</a:t>
            </a:r>
          </a:p>
        </p:txBody>
      </p:sp>
      <p:sp>
        <p:nvSpPr>
          <p:cNvPr id="11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1546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8" y="1341436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97" y="1427163"/>
            <a:ext cx="4749919" cy="4757757"/>
          </a:xfrm>
          <a:prstGeom prst="rect">
            <a:avLst/>
          </a:prstGeom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2555875" y="4716379"/>
            <a:ext cx="4032250" cy="3780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512093" y="3033734"/>
            <a:ext cx="2087563" cy="18716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1752652" y="3394096"/>
            <a:ext cx="17620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2. Checkpunkt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Beschreibung der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guten Praxis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und Stand der 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Arbeitswissenschaft.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4236" y="5053263"/>
            <a:ext cx="3564511" cy="1291181"/>
          </a:xfrm>
          <a:prstGeom prst="ellipse">
            <a:avLst/>
          </a:prstGeom>
          <a:noFill/>
          <a:ln>
            <a:solidFill>
              <a:srgbClr val="8BA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82625" y="4835253"/>
            <a:ext cx="2089150" cy="1727200"/>
          </a:xfrm>
          <a:prstGeom prst="ellipse">
            <a:avLst/>
          </a:prstGeom>
          <a:solidFill>
            <a:schemeClr val="bg1"/>
          </a:solidFill>
          <a:ln>
            <a:solidFill>
              <a:srgbClr val="8BA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2771775" y="177323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476375" y="126841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1648125" y="148431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1. Zielsetzung</a:t>
            </a:r>
          </a:p>
        </p:txBody>
      </p:sp>
      <p:sp>
        <p:nvSpPr>
          <p:cNvPr id="23" name="Textfeld 14"/>
          <p:cNvSpPr txBox="1">
            <a:spLocks noChangeArrowheads="1"/>
          </p:cNvSpPr>
          <p:nvPr/>
        </p:nvSpPr>
        <p:spPr bwMode="auto">
          <a:xfrm>
            <a:off x="831018" y="5074966"/>
            <a:ext cx="1905843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3. Beispiele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Konkretisierungen des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Themas und Anregungen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zu Ideen für das 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eigene Unternehmen</a:t>
            </a:r>
          </a:p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8" y="1341436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97" y="1427163"/>
            <a:ext cx="4749919" cy="4757757"/>
          </a:xfrm>
          <a:prstGeom prst="rect">
            <a:avLst/>
          </a:prstGeom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2555875" y="4716379"/>
            <a:ext cx="4032250" cy="3780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512093" y="3033734"/>
            <a:ext cx="2087563" cy="18716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1752652" y="3394096"/>
            <a:ext cx="17620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2. Checkpunkt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Beschreibung der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guten Praxis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und Stand der 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Arbeitswissenschaft.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4236" y="5053263"/>
            <a:ext cx="3564511" cy="1291181"/>
          </a:xfrm>
          <a:prstGeom prst="ellipse">
            <a:avLst/>
          </a:prstGeom>
          <a:noFill/>
          <a:ln>
            <a:solidFill>
              <a:srgbClr val="8BA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82625" y="4835253"/>
            <a:ext cx="2089150" cy="1727200"/>
          </a:xfrm>
          <a:prstGeom prst="ellipse">
            <a:avLst/>
          </a:prstGeom>
          <a:solidFill>
            <a:schemeClr val="bg1"/>
          </a:solidFill>
          <a:ln>
            <a:solidFill>
              <a:srgbClr val="8BA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227762" y="4716379"/>
            <a:ext cx="1295400" cy="12239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588125" y="3609996"/>
            <a:ext cx="1873250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750649" y="3826920"/>
            <a:ext cx="1710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4. Handlungs-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bedarf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festlegen</a:t>
            </a:r>
            <a:endParaRPr lang="de-DE" alt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771775" y="177323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476375" y="126841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1648125" y="148431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1. Zielsetzung</a:t>
            </a:r>
          </a:p>
        </p:txBody>
      </p:sp>
      <p:sp>
        <p:nvSpPr>
          <p:cNvPr id="23" name="Textfeld 14"/>
          <p:cNvSpPr txBox="1">
            <a:spLocks noChangeArrowheads="1"/>
          </p:cNvSpPr>
          <p:nvPr/>
        </p:nvSpPr>
        <p:spPr bwMode="auto">
          <a:xfrm>
            <a:off x="831018" y="5074966"/>
            <a:ext cx="1905843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3. Beispiele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Konkretisierungen des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Themas und Anregungen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zu Ideen für das 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eigene Unternehmen</a:t>
            </a:r>
          </a:p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8" y="1341436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97" y="1427163"/>
            <a:ext cx="4749919" cy="4757757"/>
          </a:xfrm>
          <a:prstGeom prst="rect">
            <a:avLst/>
          </a:prstGeom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2555875" y="4716379"/>
            <a:ext cx="4032250" cy="3780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512093" y="3033734"/>
            <a:ext cx="2087563" cy="18716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1698864" y="3420990"/>
            <a:ext cx="17620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2. Checkpunkt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Beschreibung der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guten Praxis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und Stand der 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Arbeitswissenschaft.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4236" y="5053263"/>
            <a:ext cx="3564511" cy="1291181"/>
          </a:xfrm>
          <a:prstGeom prst="ellipse">
            <a:avLst/>
          </a:prstGeom>
          <a:noFill/>
          <a:ln>
            <a:solidFill>
              <a:srgbClr val="8BA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82625" y="4835253"/>
            <a:ext cx="2089150" cy="1727200"/>
          </a:xfrm>
          <a:prstGeom prst="ellipse">
            <a:avLst/>
          </a:prstGeom>
          <a:solidFill>
            <a:schemeClr val="bg1"/>
          </a:solidFill>
          <a:ln>
            <a:solidFill>
              <a:srgbClr val="8BA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227762" y="4716379"/>
            <a:ext cx="1295400" cy="12239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588125" y="3609996"/>
            <a:ext cx="1873250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710308" y="3800026"/>
            <a:ext cx="1710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4. Handlungs-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bedarf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festlegen</a:t>
            </a:r>
            <a:endParaRPr lang="de-DE" alt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167230" y="5491329"/>
            <a:ext cx="5580062" cy="1200150"/>
          </a:xfrm>
          <a:prstGeom prst="roundRect">
            <a:avLst/>
          </a:prstGeom>
          <a:solidFill>
            <a:schemeClr val="bg1"/>
          </a:solidFill>
          <a:ln>
            <a:solidFill>
              <a:srgbClr val="F0D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3309153" y="5491329"/>
            <a:ext cx="561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5. Maßnahmen festlegen, kontrollieren und 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verbessern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1" dirty="0">
                <a:solidFill>
                  <a:schemeClr val="accent1">
                    <a:lumMod val="50000"/>
                  </a:schemeClr>
                </a:solidFill>
              </a:rPr>
              <a:t>Der Maßnahmenplan </a:t>
            </a: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ist in der Printversion auf der letzten Seite zu finden.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Mindestens 10  Maßnahmen  beschreiben, Verantwortliche und Fristen zur Umsetzung sowie zur Kontrolle festlegen</a:t>
            </a:r>
          </a:p>
        </p:txBody>
      </p:sp>
      <p:sp>
        <p:nvSpPr>
          <p:cNvPr id="20" name="Ellipse 19"/>
          <p:cNvSpPr/>
          <p:nvPr/>
        </p:nvSpPr>
        <p:spPr>
          <a:xfrm>
            <a:off x="2771775" y="177323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476375" y="126841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1648125" y="148431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1. Zielsetzung</a:t>
            </a:r>
          </a:p>
        </p:txBody>
      </p:sp>
      <p:sp>
        <p:nvSpPr>
          <p:cNvPr id="23" name="Textfeld 14"/>
          <p:cNvSpPr txBox="1">
            <a:spLocks noChangeArrowheads="1"/>
          </p:cNvSpPr>
          <p:nvPr/>
        </p:nvSpPr>
        <p:spPr bwMode="auto">
          <a:xfrm>
            <a:off x="857912" y="5128754"/>
            <a:ext cx="1905843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  <a:t>3. Beispiele</a:t>
            </a:r>
            <a:br>
              <a:rPr lang="de-DE" alt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Konkretisierungen des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Themas und Anregungen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zu Ideen für das </a:t>
            </a:r>
            <a:b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1200" b="0" dirty="0">
                <a:solidFill>
                  <a:schemeClr val="accent1">
                    <a:lumMod val="50000"/>
                  </a:schemeClr>
                </a:solidFill>
              </a:rPr>
              <a:t>eigene Unternehmen</a:t>
            </a:r>
          </a:p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INQA-</a:t>
            </a:r>
            <a:r>
              <a:rPr lang="de-DE" dirty="0" err="1" smtClean="0"/>
              <a:t>Unternehmenscheks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16000" y="1564481"/>
            <a:ext cx="7493000" cy="416798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22580" y="2311400"/>
            <a:ext cx="4333875" cy="2609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71668" y="1631950"/>
            <a:ext cx="5457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defTabSz="777875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77875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77875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77875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77875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2400" b="0" dirty="0">
                <a:solidFill>
                  <a:srgbClr val="C83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Selbstbewertungsinstrument 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62443" y="2095500"/>
            <a:ext cx="363537" cy="3349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460855" y="3170238"/>
            <a:ext cx="363538" cy="3349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52918" y="3963988"/>
            <a:ext cx="363537" cy="3349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3" name="Nach oben gekrümmter Pfeil 12"/>
          <p:cNvSpPr/>
          <p:nvPr/>
        </p:nvSpPr>
        <p:spPr>
          <a:xfrm rot="16200000">
            <a:off x="6578455" y="2995613"/>
            <a:ext cx="2447925" cy="1079500"/>
          </a:xfrm>
          <a:prstGeom prst="curved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530058" y="5078413"/>
            <a:ext cx="2891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0" dirty="0">
                <a:solidFill>
                  <a:srgbClr val="C83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Keine </a:t>
            </a:r>
            <a:r>
              <a:rPr lang="de-DE" altLang="de-DE" sz="2400" b="0" dirty="0" smtClean="0">
                <a:solidFill>
                  <a:srgbClr val="C83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Zertifizierung!</a:t>
            </a:r>
            <a:endParaRPr lang="de-DE" altLang="de-DE" sz="2400" b="0" dirty="0">
              <a:solidFill>
                <a:srgbClr val="C83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4508661" y="2454275"/>
            <a:ext cx="2471126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77875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77875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77875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77875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77875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systematische und kurze </a:t>
            </a:r>
            <a:b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Potenzial-Analyse </a:t>
            </a:r>
          </a:p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endParaRPr lang="de-DE" altLang="de-DE" sz="16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Maßnahmenfestlegung </a:t>
            </a:r>
          </a:p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endParaRPr lang="de-DE" altLang="de-DE" sz="16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Verbesserungsprozess</a:t>
            </a:r>
          </a:p>
        </p:txBody>
      </p:sp>
      <p:pic>
        <p:nvPicPr>
          <p:cNvPr id="17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92" y="1976437"/>
            <a:ext cx="2347872" cy="333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 zur Selbsterklärung</a:t>
            </a:r>
            <a:endParaRPr lang="de-DE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000625" y="2873881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endParaRPr lang="de-DE" altLang="de-DE" sz="1800" b="1">
              <a:latin typeface="Verdana Ref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944938" y="1559431"/>
            <a:ext cx="3424853" cy="4630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37980" y="1572131"/>
            <a:ext cx="26468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b="1" dirty="0">
                <a:solidFill>
                  <a:srgbClr val="C83C5A"/>
                </a:solidFill>
              </a:rPr>
              <a:t>Kein Audit.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b="1" dirty="0">
                <a:solidFill>
                  <a:srgbClr val="C83C5A"/>
                </a:solidFill>
              </a:rPr>
              <a:t>Keine Zertifizierung.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89102" y="3278694"/>
            <a:ext cx="241604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</a:rPr>
              <a:t>Möglichkeit zur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</a:rPr>
              <a:t>Selbstbewertung</a:t>
            </a:r>
            <a:br>
              <a:rPr lang="de-DE" altLang="de-DE" sz="1800" b="1" dirty="0">
                <a:solidFill>
                  <a:schemeClr val="accent1"/>
                </a:solidFill>
              </a:rPr>
            </a:br>
            <a:r>
              <a:rPr lang="de-DE" altLang="de-DE" sz="1800" b="1" dirty="0">
                <a:solidFill>
                  <a:schemeClr val="accent1"/>
                </a:solidFill>
              </a:rPr>
              <a:t>und Selbsterklärung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2144713" y="2293804"/>
            <a:ext cx="504825" cy="998538"/>
          </a:xfrm>
          <a:prstGeom prst="downArrow">
            <a:avLst>
              <a:gd name="adj1" fmla="val 50000"/>
              <a:gd name="adj2" fmla="val 56995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2278063" y="4231194"/>
            <a:ext cx="1514475" cy="858837"/>
            <a:chOff x="2033" y="3108"/>
            <a:chExt cx="954" cy="541"/>
          </a:xfrm>
          <a:solidFill>
            <a:schemeClr val="accent1"/>
          </a:solidFill>
        </p:grpSpPr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 rot="-5400000">
              <a:off x="2400" y="3061"/>
              <a:ext cx="318" cy="857"/>
            </a:xfrm>
            <a:prstGeom prst="downArrow">
              <a:avLst>
                <a:gd name="adj1" fmla="val 50000"/>
                <a:gd name="adj2" fmla="val 67374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ts val="2800"/>
                </a:lnSpc>
                <a:buClr>
                  <a:srgbClr val="8BA4D5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1525"/>
                </a:lnSpc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1525"/>
                </a:lnSpc>
                <a:spcBef>
                  <a:spcPct val="20000"/>
                </a:spcBef>
                <a:defRPr sz="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1525"/>
                </a:lnSpc>
                <a:spcBef>
                  <a:spcPct val="20000"/>
                </a:spcBef>
                <a:defRPr sz="9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de-DE" altLang="de-DE" sz="1800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 rot="-5400000">
              <a:off x="1877" y="3264"/>
              <a:ext cx="462" cy="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ts val="2800"/>
                </a:lnSpc>
                <a:buClr>
                  <a:srgbClr val="8BA4D5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1525"/>
                </a:lnSpc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1525"/>
                </a:lnSpc>
                <a:spcBef>
                  <a:spcPct val="20000"/>
                </a:spcBef>
                <a:defRPr sz="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1525"/>
                </a:lnSpc>
                <a:spcBef>
                  <a:spcPct val="20000"/>
                </a:spcBef>
                <a:defRPr sz="9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de-DE" altLang="de-DE" sz="1800"/>
            </a:p>
          </p:txBody>
        </p:sp>
      </p:grpSp>
      <p:pic>
        <p:nvPicPr>
          <p:cNvPr id="2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38" y="1780182"/>
            <a:ext cx="2914244" cy="42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12462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Checkonline und als APP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62" y="1239253"/>
            <a:ext cx="5914854" cy="55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Checkonline und als APP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1" y="1287061"/>
            <a:ext cx="7585559" cy="5543294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 rot="20976669">
            <a:off x="444516" y="4835863"/>
            <a:ext cx="7957388" cy="769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www.inqa-check-personalfuehrung.de</a:t>
            </a:r>
          </a:p>
        </p:txBody>
      </p:sp>
    </p:spTree>
    <p:extLst>
      <p:ext uri="{BB962C8B-B14F-4D97-AF65-F5344CB8AC3E}">
        <p14:creationId xmlns:p14="http://schemas.microsoft.com/office/powerpoint/2010/main" val="36525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Checkonline und als APP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8" y="1263316"/>
            <a:ext cx="6761623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6947" y="3257747"/>
            <a:ext cx="2844800" cy="1062038"/>
          </a:xfrm>
          <a:prstGeom prst="rect">
            <a:avLst/>
          </a:prstGeom>
          <a:solidFill>
            <a:schemeClr val="bg1"/>
          </a:solidFill>
          <a:ln w="38100">
            <a:solidFill>
              <a:srgbClr val="C83C5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4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  <a:latin typeface="Verdana Ref" pitchFamily="34" charset="0"/>
              </a:rPr>
              <a:t>Check führt hin zu Praxishilfen der Partner.</a:t>
            </a:r>
          </a:p>
          <a:p>
            <a:pPr>
              <a:lnSpc>
                <a:spcPct val="100000"/>
              </a:lnSpc>
              <a:spcBef>
                <a:spcPct val="4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  <a:latin typeface="Verdana Ref" pitchFamily="34" charset="0"/>
              </a:rPr>
              <a:t>Im Internet hinterlegt.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/>
              <a:t>Die Praxishilfen der Partner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9" y="160597"/>
            <a:ext cx="4051825" cy="659773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102488" y="2222194"/>
            <a:ext cx="2935985" cy="288131"/>
          </a:xfrm>
          <a:prstGeom prst="ellipse">
            <a:avLst/>
          </a:prstGeom>
          <a:noFill/>
          <a:ln>
            <a:solidFill>
              <a:srgbClr val="C8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038473" y="2342343"/>
            <a:ext cx="0" cy="468312"/>
          </a:xfrm>
          <a:prstGeom prst="straightConnector1">
            <a:avLst/>
          </a:prstGeom>
          <a:ln w="38100">
            <a:solidFill>
              <a:srgbClr val="C83C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23622" y="6177242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8" name="Picture 3" descr="2005-08-10-Lorenzhof-Beratungssituationen_Freigelände-layout_DSC0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32704"/>
          <a:stretch>
            <a:fillRect/>
          </a:stretch>
        </p:blipFill>
        <p:spPr bwMode="auto">
          <a:xfrm>
            <a:off x="744537" y="1148963"/>
            <a:ext cx="74628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85800" y="3641959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Offensive </a:t>
            </a:r>
            <a:r>
              <a:rPr lang="de-DE" dirty="0" smtClean="0"/>
              <a:t>Mittelstand</a:t>
            </a:r>
            <a:endParaRPr lang="de-DE" dirty="0"/>
          </a:p>
          <a:p>
            <a:pPr>
              <a:buFontTx/>
            </a:pPr>
            <a:r>
              <a:rPr lang="de-DE" dirty="0" smtClean="0"/>
              <a:t>–</a:t>
            </a:r>
            <a:r>
              <a:rPr lang="de-DE" dirty="0" smtClean="0"/>
              <a:t> </a:t>
            </a:r>
            <a:r>
              <a:rPr lang="de-DE" dirty="0"/>
              <a:t>Gut für Deutschland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2" y="4751855"/>
            <a:ext cx="4146741" cy="13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INQA-Check „Personalführung </a:t>
            </a:r>
            <a:br>
              <a:rPr lang="de-DE" dirty="0" smtClean="0"/>
            </a:br>
            <a:r>
              <a:rPr lang="de-DE" dirty="0" smtClean="0"/>
              <a:t>als APP</a:t>
            </a:r>
            <a:endParaRPr lang="de-DE" dirty="0"/>
          </a:p>
        </p:txBody>
      </p:sp>
      <p:pic>
        <p:nvPicPr>
          <p:cNvPr id="11" name="Picture 1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08" y="1337729"/>
            <a:ext cx="3734798" cy="4979231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ap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55" y="1673893"/>
            <a:ext cx="2571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 rot="20976669">
            <a:off x="224382" y="4775200"/>
            <a:ext cx="8923338" cy="7699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http://www.inqa-check-personalfuehrung.de</a:t>
            </a:r>
          </a:p>
        </p:txBody>
      </p:sp>
    </p:spTree>
    <p:extLst>
      <p:ext uri="{BB962C8B-B14F-4D97-AF65-F5344CB8AC3E}">
        <p14:creationId xmlns:p14="http://schemas.microsoft.com/office/powerpoint/2010/main" val="41076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500" y="1689033"/>
            <a:ext cx="8529638" cy="3988439"/>
          </a:xfrm>
        </p:spPr>
        <p:txBody>
          <a:bodyPr/>
          <a:lstStyle/>
          <a:p>
            <a:pPr lvl="1"/>
            <a:r>
              <a:rPr lang="de-DE" sz="2000" dirty="0"/>
              <a:t>Der Check ist ein </a:t>
            </a:r>
            <a:r>
              <a:rPr lang="de-DE" sz="2000" dirty="0">
                <a:solidFill>
                  <a:srgbClr val="C83C5A"/>
                </a:solidFill>
              </a:rPr>
              <a:t>gemeinsamer Praxisstandard</a:t>
            </a:r>
            <a:r>
              <a:rPr lang="de-DE" sz="2000" dirty="0"/>
              <a:t>, den alle Partner gemeinsam entwickelt haben und anerkennen. </a:t>
            </a:r>
            <a:br>
              <a:rPr lang="de-DE" sz="2000" dirty="0"/>
            </a:br>
            <a:r>
              <a:rPr lang="de-DE" sz="2000" dirty="0"/>
              <a:t>Dies ermöglicht vielfältige Synergien auf den unterschiedlichsten Ebenen, da mit einem Instrument</a:t>
            </a:r>
            <a:br>
              <a:rPr lang="de-DE" sz="2000" dirty="0"/>
            </a:br>
            <a:r>
              <a:rPr lang="de-DE" sz="2000" dirty="0"/>
              <a:t>alle relevanten Themen abgedeckt werden. </a:t>
            </a:r>
          </a:p>
          <a:p>
            <a:pPr lvl="1"/>
            <a:r>
              <a:rPr lang="de-DE" sz="2000" dirty="0"/>
              <a:t>Sie erhalten ein </a:t>
            </a:r>
            <a:r>
              <a:rPr lang="de-DE" sz="2000" dirty="0">
                <a:solidFill>
                  <a:srgbClr val="C83C5A"/>
                </a:solidFill>
              </a:rPr>
              <a:t>Selbstbewertungs-Instrument</a:t>
            </a:r>
            <a:r>
              <a:rPr lang="de-DE" sz="2000" dirty="0"/>
              <a:t>, mit dem Sie Ihr Unternehmen bzgl. guter Personalführung und Demografischer Wandel einordnen können.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Bedeutung des Checks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8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>
            <a:off x="4272555" y="4184335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5400000">
            <a:off x="4275730" y="1930329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5400000">
            <a:off x="4275730" y="2620891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5400000">
            <a:off x="4272555" y="3309866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95482" y="1497962"/>
            <a:ext cx="4329903" cy="4648692"/>
          </a:xfrm>
          <a:prstGeom prst="rect">
            <a:avLst/>
          </a:prstGeom>
          <a:noFill/>
          <a:ln w="57150">
            <a:solidFill>
              <a:schemeClr val="tx1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5400000">
            <a:off x="4272555" y="4926949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6" name="Textfeld 15"/>
          <p:cNvSpPr txBox="1"/>
          <p:nvPr/>
        </p:nvSpPr>
        <p:spPr>
          <a:xfrm>
            <a:off x="4611609" y="1881779"/>
            <a:ext cx="391878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2000" b="0" dirty="0">
                <a:solidFill>
                  <a:schemeClr val="accent1"/>
                </a:solidFill>
              </a:rPr>
              <a:t>Check „Wie bin ich bzgl. guter Personalführung aufgestellt</a:t>
            </a:r>
            <a:r>
              <a:rPr lang="de-DE" sz="2000" b="0" dirty="0" smtClean="0">
                <a:solidFill>
                  <a:schemeClr val="accent1"/>
                </a:solidFill>
              </a:rPr>
              <a:t>?“</a:t>
            </a:r>
          </a:p>
          <a:p>
            <a:pPr algn="l">
              <a:spcAft>
                <a:spcPts val="600"/>
              </a:spcAft>
            </a:pPr>
            <a:r>
              <a:rPr lang="de-DE" sz="2000" b="0" dirty="0" smtClean="0">
                <a:solidFill>
                  <a:schemeClr val="accent1"/>
                </a:solidFill>
              </a:rPr>
              <a:t>Das </a:t>
            </a:r>
            <a:r>
              <a:rPr lang="de-DE" sz="2000" b="0" dirty="0">
                <a:solidFill>
                  <a:schemeClr val="accent1"/>
                </a:solidFill>
              </a:rPr>
              <a:t>Wesentliche: Jedes  Thema auf zwei </a:t>
            </a:r>
            <a:r>
              <a:rPr lang="de-DE" sz="2000" b="0" dirty="0" smtClean="0">
                <a:solidFill>
                  <a:schemeClr val="accent1"/>
                </a:solidFill>
              </a:rPr>
              <a:t>Seiten.</a:t>
            </a:r>
          </a:p>
          <a:p>
            <a:pPr algn="l">
              <a:spcAft>
                <a:spcPts val="600"/>
              </a:spcAft>
            </a:pPr>
            <a:r>
              <a:rPr lang="de-DE" sz="2000" b="0" dirty="0" smtClean="0">
                <a:solidFill>
                  <a:schemeClr val="accent1"/>
                </a:solidFill>
              </a:rPr>
              <a:t>Tipps </a:t>
            </a:r>
            <a:r>
              <a:rPr lang="de-DE" sz="2000" b="0" dirty="0">
                <a:solidFill>
                  <a:schemeClr val="accent1"/>
                </a:solidFill>
              </a:rPr>
              <a:t>und Anregungen, wie man es gut machen </a:t>
            </a:r>
            <a:r>
              <a:rPr lang="de-DE" sz="2000" b="0" dirty="0" smtClean="0">
                <a:solidFill>
                  <a:schemeClr val="accent1"/>
                </a:solidFill>
              </a:rPr>
              <a:t>könnte.</a:t>
            </a:r>
          </a:p>
          <a:p>
            <a:pPr algn="l">
              <a:spcAft>
                <a:spcPts val="600"/>
              </a:spcAft>
            </a:pPr>
            <a:r>
              <a:rPr lang="de-DE" sz="2000" b="0" dirty="0" smtClean="0">
                <a:solidFill>
                  <a:schemeClr val="accent1"/>
                </a:solidFill>
              </a:rPr>
              <a:t>Unternehmer </a:t>
            </a:r>
            <a:r>
              <a:rPr lang="de-DE" sz="2000" b="0" dirty="0">
                <a:solidFill>
                  <a:schemeClr val="accent1"/>
                </a:solidFill>
              </a:rPr>
              <a:t>kann direkt selbst </a:t>
            </a:r>
            <a:r>
              <a:rPr lang="de-DE" sz="2000" b="0" dirty="0" smtClean="0">
                <a:solidFill>
                  <a:schemeClr val="accent1"/>
                </a:solidFill>
              </a:rPr>
              <a:t>beginnen.</a:t>
            </a:r>
          </a:p>
          <a:p>
            <a:pPr algn="l">
              <a:spcAft>
                <a:spcPts val="600"/>
              </a:spcAft>
            </a:pPr>
            <a:r>
              <a:rPr lang="de-DE" sz="2000" b="0" dirty="0" smtClean="0">
                <a:solidFill>
                  <a:schemeClr val="accent1"/>
                </a:solidFill>
              </a:rPr>
              <a:t>Maßnahmenplan </a:t>
            </a:r>
            <a:r>
              <a:rPr lang="de-DE" sz="2000" b="0" dirty="0">
                <a:solidFill>
                  <a:schemeClr val="accent1"/>
                </a:solidFill>
              </a:rPr>
              <a:t>erstellen</a:t>
            </a:r>
          </a:p>
          <a:p>
            <a:pPr algn="l"/>
            <a:endParaRPr lang="de-DE" sz="2000" b="0" dirty="0">
              <a:solidFill>
                <a:schemeClr val="accent1"/>
              </a:solidFill>
            </a:endParaRPr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Was bringt der Check meinem Unternehmen</a:t>
            </a:r>
            <a:endParaRPr lang="de-DE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67366" y="1497962"/>
            <a:ext cx="3745334" cy="464869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18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52" y="1691997"/>
            <a:ext cx="3032961" cy="430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6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23622" y="6177242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8" name="Picture 3" descr="2005-08-10-Lorenzhof-Beratungssituationen_Freigelände-layout_DSC0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32704"/>
          <a:stretch>
            <a:fillRect/>
          </a:stretch>
        </p:blipFill>
        <p:spPr bwMode="auto">
          <a:xfrm>
            <a:off x="744537" y="1148963"/>
            <a:ext cx="74628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85800" y="366373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Potenzialanalyse mit dem</a:t>
            </a:r>
            <a:br>
              <a:rPr lang="de-DE" dirty="0" smtClean="0"/>
            </a:br>
            <a:r>
              <a:rPr lang="de-DE" dirty="0" smtClean="0"/>
              <a:t>INQA-Check „Personalführung“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4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25451" y="1484324"/>
            <a:ext cx="4022512" cy="3988439"/>
          </a:xfrm>
        </p:spPr>
        <p:txBody>
          <a:bodyPr/>
          <a:lstStyle/>
          <a:p>
            <a:pPr marL="180975" lvl="1" indent="0">
              <a:spcAft>
                <a:spcPts val="600"/>
              </a:spcAft>
              <a:buNone/>
            </a:pPr>
            <a:r>
              <a:rPr lang="de-DE" sz="2400" dirty="0">
                <a:solidFill>
                  <a:srgbClr val="C83C5A"/>
                </a:solidFill>
              </a:rPr>
              <a:t>Arbeitsauftrag:</a:t>
            </a:r>
          </a:p>
          <a:p>
            <a:pPr lvl="1">
              <a:spcAft>
                <a:spcPts val="600"/>
              </a:spcAft>
            </a:pP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400" dirty="0"/>
              <a:t>Um den Check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kennenzulernen</a:t>
            </a:r>
            <a:r>
              <a:rPr lang="de-DE" sz="2400" dirty="0"/>
              <a:t>,</a:t>
            </a:r>
            <a:br>
              <a:rPr lang="de-DE" sz="2400" dirty="0"/>
            </a:br>
            <a:r>
              <a:rPr lang="de-DE" sz="2400" dirty="0"/>
              <a:t>schauen wir uns zwei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Themen </a:t>
            </a:r>
            <a:r>
              <a:rPr lang="de-DE" sz="2400" dirty="0"/>
              <a:t>genauer an</a:t>
            </a:r>
            <a:r>
              <a:rPr lang="de-DE" sz="2400" dirty="0" smtClean="0"/>
              <a:t>.</a:t>
            </a:r>
          </a:p>
          <a:p>
            <a:pPr lvl="1">
              <a:spcAft>
                <a:spcPts val="600"/>
              </a:spcAft>
            </a:pPr>
            <a:endParaRPr lang="de-DE" sz="2400" dirty="0"/>
          </a:p>
          <a:p>
            <a:pPr marL="180975" lvl="1" indent="0">
              <a:spcAft>
                <a:spcPts val="600"/>
              </a:spcAft>
              <a:buNone/>
            </a:pPr>
            <a:r>
              <a:rPr lang="de-DE" sz="1800" dirty="0" smtClean="0"/>
              <a:t>Danach diskutieren wir </a:t>
            </a:r>
            <a:br>
              <a:rPr lang="de-DE" sz="1800" dirty="0" smtClean="0"/>
            </a:br>
            <a:r>
              <a:rPr lang="de-DE" sz="1800" dirty="0" smtClean="0"/>
              <a:t>gemeinsam unsere</a:t>
            </a:r>
            <a:br>
              <a:rPr lang="de-DE" sz="1800" dirty="0" smtClean="0"/>
            </a:br>
            <a:r>
              <a:rPr lang="de-DE" sz="1800" dirty="0" smtClean="0"/>
              <a:t>Erfahrungen beim </a:t>
            </a:r>
            <a:br>
              <a:rPr lang="de-DE" sz="1800" dirty="0" smtClean="0"/>
            </a:br>
            <a:r>
              <a:rPr lang="de-DE" sz="1800" dirty="0" smtClean="0"/>
              <a:t>bearbeiten des Checks.</a:t>
            </a:r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7242" y="1484324"/>
            <a:ext cx="3745334" cy="4648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INQA-</a:t>
            </a:r>
            <a:r>
              <a:rPr lang="de-DE" dirty="0"/>
              <a:t>C</a:t>
            </a:r>
            <a:r>
              <a:rPr lang="de-DE" dirty="0" smtClean="0"/>
              <a:t>heck „Personalführung“ bearbeiten</a:t>
            </a:r>
            <a:endParaRPr lang="de-DE" dirty="0"/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4" y="1667933"/>
            <a:ext cx="3032961" cy="430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9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25451" y="1484324"/>
            <a:ext cx="4022512" cy="3988439"/>
          </a:xfrm>
        </p:spPr>
        <p:txBody>
          <a:bodyPr/>
          <a:lstStyle/>
          <a:p>
            <a:pPr marL="180975" lvl="1" indent="0">
              <a:spcAft>
                <a:spcPts val="600"/>
              </a:spcAft>
              <a:buNone/>
            </a:pPr>
            <a:r>
              <a:rPr lang="de-DE" sz="2400" dirty="0">
                <a:solidFill>
                  <a:srgbClr val="C83C5A"/>
                </a:solidFill>
              </a:rPr>
              <a:t>Arbeitsauftrag</a:t>
            </a:r>
            <a:r>
              <a:rPr lang="de-DE" sz="2400" dirty="0" smtClean="0">
                <a:solidFill>
                  <a:srgbClr val="C83C5A"/>
                </a:solidFill>
              </a:rPr>
              <a:t>:</a:t>
            </a: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000" dirty="0"/>
              <a:t>Bearbeiten  Sie nun alle Themen des Checks selbst. 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Legen Sie entsprechend ihres Handlungsbedarfes Maßnahmen fest und notieren Sie diese im Maßnahmenplan</a:t>
            </a:r>
            <a:r>
              <a:rPr lang="de-DE" sz="2000" dirty="0" smtClean="0"/>
              <a:t>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/>
              <a:t>INQA-Check „Personalführung“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selber ausfüllen</a:t>
            </a:r>
            <a:endParaRPr lang="de-DE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7242" y="1484324"/>
            <a:ext cx="3745334" cy="4648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10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4" y="1667933"/>
            <a:ext cx="3032961" cy="430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25451" y="1484324"/>
            <a:ext cx="4022512" cy="3988439"/>
          </a:xfrm>
        </p:spPr>
        <p:txBody>
          <a:bodyPr/>
          <a:lstStyle/>
          <a:p>
            <a:pPr marL="180975" lvl="1" indent="0">
              <a:spcAft>
                <a:spcPts val="600"/>
              </a:spcAft>
              <a:buNone/>
            </a:pPr>
            <a:r>
              <a:rPr lang="de-DE" sz="2400" dirty="0"/>
              <a:t>Was waren Ihre Eindrücke und Erfahrungen beim bearbeiten des Checks?</a:t>
            </a:r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7242" y="1484324"/>
            <a:ext cx="3745334" cy="4648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10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4" y="1667933"/>
            <a:ext cx="3032961" cy="430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3"/>
          <p:cNvSpPr txBox="1">
            <a:spLocks/>
          </p:cNvSpPr>
          <p:nvPr/>
        </p:nvSpPr>
        <p:spPr bwMode="auto">
          <a:xfrm>
            <a:off x="315820" y="216271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INQA-Check „Personalführung“ </a:t>
            </a:r>
            <a:br>
              <a:rPr lang="de-DE" dirty="0" smtClean="0"/>
            </a:br>
            <a:r>
              <a:rPr lang="de-DE" dirty="0" smtClean="0"/>
              <a:t>selber ausfüllen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23622" y="6177242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8" name="Picture 3" descr="2005-08-10-Lorenzhof-Beratungssituationen_Freigelände-layout_DSC0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32704"/>
          <a:stretch>
            <a:fillRect/>
          </a:stretch>
        </p:blipFill>
        <p:spPr bwMode="auto">
          <a:xfrm>
            <a:off x="744537" y="1148963"/>
            <a:ext cx="74628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85800" y="34750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Weitere Infos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1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1201530" y="2423268"/>
            <a:ext cx="1526400" cy="246070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880330" y="2423268"/>
            <a:ext cx="1526400" cy="246070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565130" y="2423268"/>
            <a:ext cx="1526400" cy="246070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6242730" y="2423268"/>
            <a:ext cx="1526400" cy="246070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1318560" y="3284289"/>
            <a:ext cx="1292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smtClean="0">
                <a:solidFill>
                  <a:schemeClr val="tx2"/>
                </a:solidFill>
              </a:rPr>
              <a:t>Personal-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err="1" smtClean="0">
                <a:solidFill>
                  <a:schemeClr val="tx2"/>
                </a:solidFill>
              </a:rPr>
              <a:t>führung</a:t>
            </a:r>
            <a:endParaRPr lang="de-DE" sz="1400" dirty="0" smtClean="0">
              <a:solidFill>
                <a:schemeClr val="tx2"/>
              </a:solidFill>
            </a:endParaRPr>
          </a:p>
          <a:p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359762" y="3284289"/>
            <a:ext cx="12923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smtClean="0">
                <a:solidFill>
                  <a:schemeClr val="tx2"/>
                </a:solidFill>
              </a:rPr>
              <a:t>Wissen u.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smtClean="0">
                <a:solidFill>
                  <a:schemeClr val="tx2"/>
                </a:solidFill>
              </a:rPr>
              <a:t>Kompetenz</a:t>
            </a:r>
            <a:br>
              <a:rPr lang="de-DE" sz="1400" dirty="0" smtClean="0">
                <a:solidFill>
                  <a:schemeClr val="tx2"/>
                </a:solidFill>
              </a:rPr>
            </a:b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682160" y="3284289"/>
            <a:ext cx="12923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err="1" smtClean="0">
                <a:solidFill>
                  <a:schemeClr val="tx2"/>
                </a:solidFill>
              </a:rPr>
              <a:t>Gsundheit</a:t>
            </a:r>
            <a:r>
              <a:rPr lang="de-DE" sz="1400" dirty="0" smtClean="0">
                <a:solidFill>
                  <a:schemeClr val="tx2"/>
                </a:solidFill>
              </a:rPr>
              <a:t/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000" b="0" dirty="0">
                <a:solidFill>
                  <a:schemeClr val="tx2"/>
                </a:solidFill>
              </a:rPr>
              <a:t>in Vorbereitung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997361" y="3284289"/>
            <a:ext cx="12923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err="1" smtClean="0">
                <a:solidFill>
                  <a:schemeClr val="tx2"/>
                </a:solidFill>
              </a:rPr>
              <a:t>Diversity</a:t>
            </a:r>
            <a:r>
              <a:rPr lang="de-DE" sz="1400" dirty="0" smtClean="0">
                <a:solidFill>
                  <a:schemeClr val="tx2"/>
                </a:solidFill>
              </a:rPr>
              <a:t/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000" b="0" dirty="0" smtClean="0">
                <a:solidFill>
                  <a:schemeClr val="tx2"/>
                </a:solidFill>
              </a:rPr>
              <a:t>in Vorbereitung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36" name="Richtungspfeil 35"/>
          <p:cNvSpPr/>
          <p:nvPr/>
        </p:nvSpPr>
        <p:spPr>
          <a:xfrm rot="16200000">
            <a:off x="4044152" y="-1438622"/>
            <a:ext cx="882356" cy="6567600"/>
          </a:xfrm>
          <a:prstGeom prst="homePlate">
            <a:avLst>
              <a:gd name="adj" fmla="val 76637"/>
            </a:avLst>
          </a:prstGeom>
          <a:solidFill>
            <a:srgbClr val="6E82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1675696" y="1601094"/>
            <a:ext cx="5976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INQA-Unternehmenscheck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smtClean="0">
                <a:solidFill>
                  <a:schemeClr val="tx2"/>
                </a:solidFill>
              </a:rPr>
              <a:t>Guter Mittelstand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000" b="0" dirty="0" smtClean="0">
                <a:solidFill>
                  <a:schemeClr val="tx2"/>
                </a:solidFill>
              </a:rPr>
              <a:t>integriertes Management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201529" y="5023822"/>
            <a:ext cx="3205201" cy="1045778"/>
          </a:xfrm>
          <a:prstGeom prst="rect">
            <a:avLst/>
          </a:prstGeom>
          <a:solidFill>
            <a:srgbClr val="6E82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1218834" y="4988500"/>
            <a:ext cx="337967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>
                <a:solidFill>
                  <a:schemeClr val="tx2"/>
                </a:solidFill>
              </a:rPr>
              <a:t>Themenchecks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2"/>
                </a:solidFill>
              </a:rPr>
              <a:t>Arbeitsschutz (GDA-ORGAcheck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2"/>
                </a:solidFill>
              </a:rPr>
              <a:t>Innovation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2"/>
                </a:solidFill>
              </a:rPr>
              <a:t>Büroarbeit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6462"/>
            <a:ext cx="588327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z="1000" dirty="0" smtClean="0"/>
              <a:t>Die Offensive </a:t>
            </a:r>
            <a:r>
              <a:rPr lang="de-DE" sz="1000" dirty="0"/>
              <a:t>Mittelstand - </a:t>
            </a:r>
            <a:r>
              <a:rPr lang="de-DE" sz="1000" dirty="0" smtClean="0"/>
              <a:t>Ein Netzwerk starker Partner</a:t>
            </a:r>
            <a:endParaRPr lang="de-DE" sz="1000" dirty="0"/>
          </a:p>
        </p:txBody>
      </p:sp>
      <p:sp>
        <p:nvSpPr>
          <p:cNvPr id="20" name="Rechteck 19"/>
          <p:cNvSpPr/>
          <p:nvPr/>
        </p:nvSpPr>
        <p:spPr>
          <a:xfrm>
            <a:off x="4565130" y="5017198"/>
            <a:ext cx="3200072" cy="1045778"/>
          </a:xfrm>
          <a:prstGeom prst="rect">
            <a:avLst/>
          </a:prstGeom>
          <a:solidFill>
            <a:srgbClr val="6E82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4565130" y="4981876"/>
            <a:ext cx="3313249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>
                <a:solidFill>
                  <a:schemeClr val="tx2"/>
                </a:solidFill>
              </a:rPr>
              <a:t>Branchenchecks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2"/>
                </a:solidFill>
              </a:rPr>
              <a:t>CASA-bauen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2"/>
                </a:solidFill>
              </a:rPr>
              <a:t>Check „Gesunde Pflege“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344522" y="369308"/>
            <a:ext cx="7559955" cy="881289"/>
          </a:xfrm>
        </p:spPr>
        <p:txBody>
          <a:bodyPr/>
          <a:lstStyle/>
          <a:p>
            <a:r>
              <a:rPr lang="de-DE" dirty="0" smtClean="0"/>
              <a:t>Die INQA-Instrumentenfamilie</a:t>
            </a:r>
            <a:endParaRPr lang="de-DE" dirty="0"/>
          </a:p>
        </p:txBody>
      </p:sp>
      <p:sp>
        <p:nvSpPr>
          <p:cNvPr id="2" name="Ellipse 1"/>
          <p:cNvSpPr/>
          <p:nvPr/>
        </p:nvSpPr>
        <p:spPr>
          <a:xfrm>
            <a:off x="950495" y="2538663"/>
            <a:ext cx="1853633" cy="2009274"/>
          </a:xfrm>
          <a:prstGeom prst="ellipse">
            <a:avLst/>
          </a:prstGeom>
          <a:noFill/>
          <a:ln w="38100">
            <a:solidFill>
              <a:srgbClr val="C83C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1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1201530" y="2423268"/>
            <a:ext cx="1526400" cy="246070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880330" y="2423268"/>
            <a:ext cx="1526400" cy="246070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565130" y="2423268"/>
            <a:ext cx="1526400" cy="246070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6242730" y="2423268"/>
            <a:ext cx="1526400" cy="246070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1318560" y="3284289"/>
            <a:ext cx="1292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smtClean="0">
                <a:solidFill>
                  <a:schemeClr val="tx2"/>
                </a:solidFill>
              </a:rPr>
              <a:t>Personal-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err="1" smtClean="0">
                <a:solidFill>
                  <a:schemeClr val="tx2"/>
                </a:solidFill>
              </a:rPr>
              <a:t>führung</a:t>
            </a:r>
            <a:endParaRPr lang="de-DE" sz="1400" dirty="0" smtClean="0">
              <a:solidFill>
                <a:schemeClr val="tx2"/>
              </a:solidFill>
            </a:endParaRPr>
          </a:p>
          <a:p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359762" y="3284289"/>
            <a:ext cx="12923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smtClean="0">
                <a:solidFill>
                  <a:schemeClr val="tx2"/>
                </a:solidFill>
              </a:rPr>
              <a:t>Wissen u.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smtClean="0">
                <a:solidFill>
                  <a:schemeClr val="tx2"/>
                </a:solidFill>
              </a:rPr>
              <a:t>Kompetenz</a:t>
            </a:r>
            <a:br>
              <a:rPr lang="de-DE" sz="1400" dirty="0" smtClean="0">
                <a:solidFill>
                  <a:schemeClr val="tx2"/>
                </a:solidFill>
              </a:rPr>
            </a:b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682160" y="3284289"/>
            <a:ext cx="12923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err="1" smtClean="0">
                <a:solidFill>
                  <a:schemeClr val="tx2"/>
                </a:solidFill>
              </a:rPr>
              <a:t>Gsundheit</a:t>
            </a:r>
            <a:r>
              <a:rPr lang="de-DE" sz="1400" dirty="0" smtClean="0">
                <a:solidFill>
                  <a:schemeClr val="tx2"/>
                </a:solidFill>
              </a:rPr>
              <a:t/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000" b="0" dirty="0">
                <a:solidFill>
                  <a:schemeClr val="tx2"/>
                </a:solidFill>
              </a:rPr>
              <a:t>in Vorbereitung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997361" y="3284289"/>
            <a:ext cx="12923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err="1" smtClean="0">
                <a:solidFill>
                  <a:schemeClr val="tx2"/>
                </a:solidFill>
              </a:rPr>
              <a:t>Diversity</a:t>
            </a:r>
            <a:r>
              <a:rPr lang="de-DE" sz="1400" dirty="0" smtClean="0">
                <a:solidFill>
                  <a:schemeClr val="tx2"/>
                </a:solidFill>
              </a:rPr>
              <a:t/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000" b="0" dirty="0" smtClean="0">
                <a:solidFill>
                  <a:schemeClr val="tx2"/>
                </a:solidFill>
              </a:rPr>
              <a:t>in Vorbereitung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36" name="Richtungspfeil 35"/>
          <p:cNvSpPr/>
          <p:nvPr/>
        </p:nvSpPr>
        <p:spPr>
          <a:xfrm rot="16200000">
            <a:off x="4044152" y="-1438622"/>
            <a:ext cx="882356" cy="6567600"/>
          </a:xfrm>
          <a:prstGeom prst="homePlate">
            <a:avLst>
              <a:gd name="adj" fmla="val 76637"/>
            </a:avLst>
          </a:prstGeom>
          <a:solidFill>
            <a:srgbClr val="6E82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1675696" y="1601094"/>
            <a:ext cx="5976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INQA-Unternehmenscheck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400" dirty="0" smtClean="0">
                <a:solidFill>
                  <a:schemeClr val="tx2"/>
                </a:solidFill>
              </a:rPr>
              <a:t>Guter Mittelstand</a:t>
            </a:r>
            <a:br>
              <a:rPr lang="de-DE" sz="1400" dirty="0" smtClean="0">
                <a:solidFill>
                  <a:schemeClr val="tx2"/>
                </a:solidFill>
              </a:rPr>
            </a:br>
            <a:r>
              <a:rPr lang="de-DE" sz="1000" b="0" dirty="0" smtClean="0">
                <a:solidFill>
                  <a:schemeClr val="tx2"/>
                </a:solidFill>
              </a:rPr>
              <a:t>integriertes </a:t>
            </a:r>
            <a:r>
              <a:rPr lang="de-DE" sz="1000" b="0" dirty="0">
                <a:solidFill>
                  <a:schemeClr val="tx2"/>
                </a:solidFill>
              </a:rPr>
              <a:t>M</a:t>
            </a:r>
            <a:r>
              <a:rPr lang="de-DE" sz="1000" b="0" dirty="0" smtClean="0">
                <a:solidFill>
                  <a:schemeClr val="tx2"/>
                </a:solidFill>
              </a:rPr>
              <a:t>anagement</a:t>
            </a:r>
            <a:endParaRPr lang="de-DE" sz="1000" b="0" dirty="0">
              <a:solidFill>
                <a:schemeClr val="tx2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201529" y="5023822"/>
            <a:ext cx="6567601" cy="1045778"/>
          </a:xfrm>
          <a:prstGeom prst="rect">
            <a:avLst/>
          </a:prstGeom>
          <a:solidFill>
            <a:srgbClr val="6E82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1497127" y="5187280"/>
            <a:ext cx="5976406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2"/>
                </a:solidFill>
              </a:rPr>
              <a:t>Weitere Branchen und Themenchecks und Instrumente</a:t>
            </a:r>
          </a:p>
          <a:p>
            <a:endParaRPr lang="de-DE" sz="1400" dirty="0" smtClean="0">
              <a:solidFill>
                <a:schemeClr val="tx2"/>
              </a:solidFill>
            </a:endParaRPr>
          </a:p>
          <a:p>
            <a:r>
              <a:rPr lang="de-DE" sz="1400" dirty="0" smtClean="0">
                <a:solidFill>
                  <a:schemeClr val="tx2"/>
                </a:solidFill>
              </a:rPr>
              <a:t>wie z.B. die Potenzialanalyse „Innovation sichert Erfolg“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6462"/>
            <a:ext cx="588327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z="1000" dirty="0" smtClean="0"/>
              <a:t>Die Offensive </a:t>
            </a:r>
            <a:r>
              <a:rPr lang="de-DE" sz="1000" dirty="0"/>
              <a:t>Mittelstand - </a:t>
            </a:r>
            <a:r>
              <a:rPr lang="de-DE" sz="1000" dirty="0" smtClean="0"/>
              <a:t>Ein Netzwerk starker Partner</a:t>
            </a:r>
            <a:endParaRPr lang="de-DE" sz="1000" dirty="0"/>
          </a:p>
        </p:txBody>
      </p:sp>
      <p:sp>
        <p:nvSpPr>
          <p:cNvPr id="29" name="Rechteck 28"/>
          <p:cNvSpPr/>
          <p:nvPr/>
        </p:nvSpPr>
        <p:spPr>
          <a:xfrm>
            <a:off x="5041900" y="3120212"/>
            <a:ext cx="3736975" cy="2773660"/>
          </a:xfrm>
          <a:prstGeom prst="rect">
            <a:avLst/>
          </a:prstGeom>
          <a:solidFill>
            <a:srgbClr val="BBE0E3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Textfeld 26"/>
          <p:cNvSpPr txBox="1">
            <a:spLocks noChangeArrowheads="1"/>
          </p:cNvSpPr>
          <p:nvPr/>
        </p:nvSpPr>
        <p:spPr bwMode="auto">
          <a:xfrm>
            <a:off x="5171633" y="3196412"/>
            <a:ext cx="2024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</a:t>
            </a:r>
            <a:r>
              <a:rPr lang="de-DE" altLang="de-DE" sz="18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Instrumente:</a:t>
            </a:r>
            <a:endParaRPr lang="de-DE" altLang="de-DE" sz="1800" b="0" dirty="0">
              <a:solidFill>
                <a:schemeClr val="tx1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feld 27"/>
          <p:cNvSpPr txBox="1">
            <a:spLocks noChangeArrowheads="1"/>
          </p:cNvSpPr>
          <p:nvPr/>
        </p:nvSpPr>
        <p:spPr bwMode="auto">
          <a:xfrm>
            <a:off x="5458697" y="3507562"/>
            <a:ext cx="3312445" cy="22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Systematischer Einstieg ins Thema</a:t>
            </a:r>
            <a:b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 der </a:t>
            </a:r>
            <a:r>
              <a:rPr lang="de-DE" altLang="de-DE" sz="16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gleichen Systematik</a:t>
            </a:r>
            <a:br>
              <a:rPr lang="de-DE" altLang="de-DE" sz="16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 der </a:t>
            </a:r>
            <a:r>
              <a:rPr lang="de-DE" altLang="de-DE" sz="16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gleichen Methodik</a:t>
            </a:r>
          </a:p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 dem </a:t>
            </a:r>
            <a:r>
              <a:rPr lang="de-DE" altLang="de-DE" sz="16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gleichen Aufbau</a:t>
            </a:r>
          </a:p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der gleichen </a:t>
            </a:r>
            <a:r>
              <a:rPr lang="de-DE" altLang="de-DE" sz="16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Zielgruppe: </a:t>
            </a:r>
            <a: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KMU</a:t>
            </a:r>
          </a:p>
          <a:p>
            <a:pPr algn="l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Praxishilfen der Partner hinterlegt</a:t>
            </a:r>
            <a:r>
              <a:rPr lang="de-DE" altLang="de-DE" sz="16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altLang="de-DE" sz="1600" b="0" dirty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 dem gleichen Entwicklungs-</a:t>
            </a:r>
            <a:b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1600" b="0" dirty="0" smtClean="0">
                <a:solidFill>
                  <a:schemeClr val="tx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verfahren (Qualitätsstandards)</a:t>
            </a:r>
          </a:p>
        </p:txBody>
      </p:sp>
      <p:sp>
        <p:nvSpPr>
          <p:cNvPr id="43" name="Pfeil nach rechts 42"/>
          <p:cNvSpPr/>
          <p:nvPr/>
        </p:nvSpPr>
        <p:spPr>
          <a:xfrm>
            <a:off x="5280025" y="3594874"/>
            <a:ext cx="215900" cy="249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Pfeil nach rechts 43"/>
          <p:cNvSpPr/>
          <p:nvPr/>
        </p:nvSpPr>
        <p:spPr>
          <a:xfrm>
            <a:off x="5280025" y="3882212"/>
            <a:ext cx="215900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" name="Pfeil nach rechts 44"/>
          <p:cNvSpPr/>
          <p:nvPr/>
        </p:nvSpPr>
        <p:spPr>
          <a:xfrm>
            <a:off x="5280025" y="4133037"/>
            <a:ext cx="215900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Pfeil nach rechts 45"/>
          <p:cNvSpPr/>
          <p:nvPr/>
        </p:nvSpPr>
        <p:spPr>
          <a:xfrm>
            <a:off x="5280025" y="4387037"/>
            <a:ext cx="215900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Pfeil nach rechts 46"/>
          <p:cNvSpPr/>
          <p:nvPr/>
        </p:nvSpPr>
        <p:spPr>
          <a:xfrm>
            <a:off x="5288425" y="4633037"/>
            <a:ext cx="215900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" name="Pfeil nach rechts 47"/>
          <p:cNvSpPr/>
          <p:nvPr/>
        </p:nvSpPr>
        <p:spPr>
          <a:xfrm>
            <a:off x="5282297" y="4935229"/>
            <a:ext cx="215900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" name="Pfeil nach rechts 48"/>
          <p:cNvSpPr/>
          <p:nvPr/>
        </p:nvSpPr>
        <p:spPr>
          <a:xfrm>
            <a:off x="5290697" y="5181229"/>
            <a:ext cx="215900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Titel 3"/>
          <p:cNvSpPr>
            <a:spLocks noGrp="1"/>
          </p:cNvSpPr>
          <p:nvPr>
            <p:ph type="title"/>
          </p:nvPr>
        </p:nvSpPr>
        <p:spPr>
          <a:xfrm>
            <a:off x="344522" y="369308"/>
            <a:ext cx="7559955" cy="881289"/>
          </a:xfrm>
        </p:spPr>
        <p:txBody>
          <a:bodyPr/>
          <a:lstStyle/>
          <a:p>
            <a:r>
              <a:rPr lang="de-DE" dirty="0" smtClean="0"/>
              <a:t>Die INQA-Instrumentenfamilie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382282" y="236921"/>
            <a:ext cx="4995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rgbClr val="6E8296"/>
                </a:solidFill>
              </a:rPr>
              <a:t>10. Die INQA-Instrumentenfamilie</a:t>
            </a:r>
            <a:endParaRPr lang="de-DE" sz="1200" dirty="0">
              <a:solidFill>
                <a:srgbClr val="6E8296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950495" y="2538663"/>
            <a:ext cx="1853633" cy="2009274"/>
          </a:xfrm>
          <a:prstGeom prst="ellipse">
            <a:avLst/>
          </a:prstGeom>
          <a:noFill/>
          <a:ln w="38100">
            <a:solidFill>
              <a:srgbClr val="C83C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Partner der Offensive Mittelstand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96950" y="1412875"/>
            <a:ext cx="7467600" cy="464661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de-DE" altLang="de-DE" sz="1800" b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70982" y="5826125"/>
            <a:ext cx="7493568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268651" y="5792788"/>
            <a:ext cx="239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10000"/>
              </a:spcAft>
              <a:buClrTx/>
              <a:buFontTx/>
              <a:buNone/>
            </a:pPr>
            <a:r>
              <a:rPr lang="de-DE" altLang="de-DE" sz="1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Insgesamt über 240 Partner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45242" y="2151063"/>
            <a:ext cx="6895990" cy="400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BDA Bundesvereinigung der Deutschen Arbeitgeberverbände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Zentralverband des Deutschen Handwerks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Bundesagentur für Arbeit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Deutscher Steuerberaterverband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Bundessteuerberaterkammer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Kammern, Innungen, Unternehmerverbände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 BCE Industriegewerkschaft Bergbau, Chemie, Energie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DVR – Deutscher Verkehrssicherheitsrat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 für Mittelstandsforschung Bonn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RKW Rationalisierungs- und Innovationszentrum der Deutschen Wirtschaft e. V. 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Bundesministerium für Arbeit und Soziales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Deutsche Gesetzliche Unfallversicherung (DGUV)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Krankenkassen &gt; IKK, BKK, AOK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Universitäten, Hochschulen, Institute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Unternehmensberater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ClrTx/>
              <a:buFontTx/>
              <a:buNone/>
              <a:defRPr/>
            </a:pPr>
            <a:endParaRPr lang="de-DE" altLang="de-DE" sz="1400" b="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25224" y="1820863"/>
            <a:ext cx="8579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970982" y="1412875"/>
            <a:ext cx="7493567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039219" y="1412875"/>
            <a:ext cx="5375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Runder Tisch Offensive Mittelstand – Gut für Deutschland</a:t>
            </a:r>
            <a:br>
              <a:rPr lang="de-DE" altLang="de-DE" sz="16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altLang="de-DE" sz="12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667824" y="6180659"/>
            <a:ext cx="588327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z="1000" dirty="0" smtClean="0"/>
              <a:t>Die Offensive </a:t>
            </a:r>
            <a:r>
              <a:rPr lang="de-DE" sz="1000" dirty="0"/>
              <a:t>Mittelstand - </a:t>
            </a:r>
            <a:r>
              <a:rPr lang="de-DE" sz="1000" dirty="0" smtClean="0"/>
              <a:t>Ein Netzwerk starker Partner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756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1337" y="3510754"/>
            <a:ext cx="4022512" cy="1156788"/>
          </a:xfrm>
        </p:spPr>
        <p:txBody>
          <a:bodyPr/>
          <a:lstStyle/>
          <a:p>
            <a:r>
              <a:rPr lang="de-DE" altLang="de-DE" dirty="0" smtClean="0"/>
              <a:t>Unterstützungserklärung</a:t>
            </a:r>
            <a:r>
              <a:rPr lang="de-DE" altLang="de-DE" dirty="0"/>
              <a:t>: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/>
              <a:t>Unternehmer Unterstützungs-</a:t>
            </a:r>
            <a:br>
              <a:rPr lang="de-DE" dirty="0"/>
            </a:br>
            <a:r>
              <a:rPr lang="de-DE" dirty="0"/>
              <a:t>Initiative</a:t>
            </a:r>
          </a:p>
        </p:txBody>
      </p:sp>
      <p:sp>
        <p:nvSpPr>
          <p:cNvPr id="10" name="Rechteck 9"/>
          <p:cNvSpPr/>
          <p:nvPr/>
        </p:nvSpPr>
        <p:spPr>
          <a:xfrm>
            <a:off x="4425451" y="1521985"/>
            <a:ext cx="4032250" cy="454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57" y="1668534"/>
            <a:ext cx="3027818" cy="423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11337" y="1602114"/>
            <a:ext cx="3015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2000" b="0" dirty="0">
                <a:solidFill>
                  <a:schemeClr val="accent1"/>
                </a:solidFill>
              </a:rPr>
              <a:t>Unternehmen committen sich öffentlich mit den Zielen der</a:t>
            </a:r>
            <a:br>
              <a:rPr lang="de-DE" altLang="de-DE" sz="2000" b="0" dirty="0">
                <a:solidFill>
                  <a:schemeClr val="accent1"/>
                </a:solidFill>
              </a:rPr>
            </a:br>
            <a:r>
              <a:rPr lang="de-DE" altLang="de-DE" sz="2000" b="0" dirty="0">
                <a:solidFill>
                  <a:schemeClr val="accent1"/>
                </a:solidFill>
              </a:rPr>
              <a:t>Offensive Mittelstand.</a:t>
            </a:r>
          </a:p>
          <a:p>
            <a:pPr algn="l"/>
            <a:endParaRPr lang="de-DE" sz="2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44522" y="369308"/>
            <a:ext cx="7559955" cy="881289"/>
          </a:xfrm>
        </p:spPr>
        <p:txBody>
          <a:bodyPr/>
          <a:lstStyle/>
          <a:p>
            <a:r>
              <a:rPr lang="de-DE" dirty="0" smtClean="0"/>
              <a:t>Mehr Informationen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1" y="1411690"/>
            <a:ext cx="5333980" cy="529033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30409" y="2833688"/>
            <a:ext cx="475297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800" b="0" dirty="0"/>
              <a:t>Wo finde ich was </a:t>
            </a:r>
            <a:br>
              <a:rPr lang="de-DE" sz="2800" b="0" dirty="0"/>
            </a:br>
            <a:r>
              <a:rPr lang="de-DE" sz="2800" b="0" dirty="0"/>
              <a:t>auf der Homepage? &gt;&gt;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72842" y="5978406"/>
            <a:ext cx="3978782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chemeClr val="tx2"/>
                </a:solidFill>
              </a:rPr>
              <a:t>Homepage: www.offensive-mittelstand.de</a:t>
            </a:r>
            <a:endParaRPr lang="de-DE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500" y="2125769"/>
            <a:ext cx="8529638" cy="3988439"/>
          </a:xfrm>
        </p:spPr>
        <p:txBody>
          <a:bodyPr/>
          <a:lstStyle/>
          <a:p>
            <a:pPr lvl="1"/>
            <a:r>
              <a:rPr lang="de-DE" sz="2000" dirty="0"/>
              <a:t>Handlungsbedingungen für gute Mittelständler fördern.</a:t>
            </a:r>
          </a:p>
          <a:p>
            <a:pPr lvl="1"/>
            <a:r>
              <a:rPr lang="de-DE" sz="2000" dirty="0"/>
              <a:t>Unternehmen helfen, ihre Prozesse präventiv und innovativ zu gestalten.</a:t>
            </a:r>
          </a:p>
          <a:p>
            <a:pPr lvl="1"/>
            <a:r>
              <a:rPr lang="de-DE" sz="2000" dirty="0"/>
              <a:t>Unternehmen helfen, die besten Köpfe zu binden und zu gewinnen.</a:t>
            </a:r>
          </a:p>
          <a:p>
            <a:pPr lvl="1"/>
            <a:r>
              <a:rPr lang="de-DE" sz="2000" dirty="0"/>
              <a:t>Energien für eine wirkungsvolle Unterstützung des Mittelstands bündeln.</a:t>
            </a:r>
          </a:p>
          <a:p>
            <a:pPr lvl="1"/>
            <a:r>
              <a:rPr lang="de-DE" sz="2000" dirty="0"/>
              <a:t>Image des Mittelstands als Motor für Innovationen in Deutschland fördern. </a:t>
            </a:r>
            <a:endParaRPr lang="de-DE" sz="2000" dirty="0" smtClean="0"/>
          </a:p>
          <a:p>
            <a:pPr marL="180975" lvl="1" indent="0">
              <a:buNone/>
            </a:pPr>
            <a:endParaRPr lang="de-DE" sz="2000" dirty="0"/>
          </a:p>
          <a:p>
            <a:pPr marL="180975" lvl="1" indent="0">
              <a:buNone/>
            </a:pPr>
            <a:r>
              <a:rPr lang="de-DE" sz="2000" dirty="0">
                <a:solidFill>
                  <a:srgbClr val="C83C5A"/>
                </a:solidFill>
              </a:rPr>
              <a:t>Grundidee: Mittelstand und seine Partner kümmern sich selbst um </a:t>
            </a:r>
          </a:p>
          <a:p>
            <a:pPr marL="180975" lvl="1" indent="0">
              <a:buNone/>
            </a:pPr>
            <a:r>
              <a:rPr lang="de-DE" sz="2000" dirty="0">
                <a:solidFill>
                  <a:srgbClr val="C83C5A"/>
                </a:solidFill>
              </a:rPr>
              <a:t>die Verbesserung der Rahmenbedingungen.</a:t>
            </a:r>
            <a:endParaRPr lang="de-DE" sz="2000" dirty="0" smtClean="0">
              <a:solidFill>
                <a:srgbClr val="C83C5A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/>
              <a:t>Ziele der Offensive Mittelstand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4481" y="1471600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Ziele und Philosophie</a:t>
            </a:r>
          </a:p>
        </p:txBody>
      </p:sp>
    </p:spTree>
    <p:extLst>
      <p:ext uri="{BB962C8B-B14F-4D97-AF65-F5344CB8AC3E}">
        <p14:creationId xmlns:p14="http://schemas.microsoft.com/office/powerpoint/2010/main" val="1129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3225" y="1879073"/>
            <a:ext cx="7819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Die </a:t>
            </a:r>
            <a:r>
              <a:rPr lang="de-DE" altLang="de-DE" sz="2000" b="0" dirty="0"/>
              <a:t>Akteure helfen sich selbst in eigener Verantwortung und ehrenamtlich. 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Die </a:t>
            </a:r>
            <a:r>
              <a:rPr lang="de-DE" altLang="de-DE" sz="2000" b="0" dirty="0"/>
              <a:t>Akteure machen im Konsens ihre Gemeinsamkeiten sichtbar.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Sie </a:t>
            </a:r>
            <a:r>
              <a:rPr lang="de-DE" altLang="de-DE" sz="2000" b="0" dirty="0"/>
              <a:t>entwickelt daraus ihre eigenen </a:t>
            </a:r>
            <a:r>
              <a:rPr lang="de-DE" altLang="de-DE" sz="2000" b="0" dirty="0" smtClean="0"/>
              <a:t>Qualitätsstandards </a:t>
            </a:r>
            <a:r>
              <a:rPr lang="de-DE" altLang="de-DE" sz="2000" b="0" dirty="0"/>
              <a:t>und Instrumente.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Sie </a:t>
            </a:r>
            <a:r>
              <a:rPr lang="de-DE" altLang="de-DE" sz="2000" b="0" dirty="0"/>
              <a:t>setzen sie </a:t>
            </a:r>
            <a:r>
              <a:rPr lang="de-DE" altLang="de-DE" sz="2000" b="0" dirty="0">
                <a:solidFill>
                  <a:schemeClr val="accent1"/>
                </a:solidFill>
              </a:rPr>
              <a:t>gemeinsam</a:t>
            </a:r>
            <a:r>
              <a:rPr lang="de-DE" altLang="de-DE" sz="2000" b="0" dirty="0"/>
              <a:t> um.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Sie </a:t>
            </a:r>
            <a:r>
              <a:rPr lang="de-DE" altLang="de-DE" sz="2000" b="0" dirty="0"/>
              <a:t>suchen ständig weitere „idealistische“  Partner.</a:t>
            </a:r>
            <a:endParaRPr lang="de-DE" sz="2000" b="0" dirty="0">
              <a:solidFill>
                <a:srgbClr val="C83C5A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59748" y="5145599"/>
            <a:ext cx="783203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b="0" dirty="0">
                <a:solidFill>
                  <a:schemeClr val="accent1"/>
                </a:solidFill>
              </a:rPr>
              <a:t>Initiiert und unterstützt vom BMAS unter </a:t>
            </a:r>
            <a:r>
              <a:rPr lang="de-DE" altLang="de-DE" b="0" dirty="0" smtClean="0">
                <a:solidFill>
                  <a:schemeClr val="accent1"/>
                </a:solidFill>
              </a:rPr>
              <a:t/>
            </a:r>
            <a:br>
              <a:rPr lang="de-DE" altLang="de-DE" b="0" dirty="0" smtClean="0">
                <a:solidFill>
                  <a:schemeClr val="accent1"/>
                </a:solidFill>
              </a:rPr>
            </a:br>
            <a:r>
              <a:rPr lang="de-DE" altLang="de-DE" b="0" dirty="0" smtClean="0">
                <a:solidFill>
                  <a:schemeClr val="accent1"/>
                </a:solidFill>
              </a:rPr>
              <a:t>dem Dach </a:t>
            </a:r>
            <a:r>
              <a:rPr lang="de-DE" altLang="de-DE" b="0" dirty="0">
                <a:solidFill>
                  <a:schemeClr val="accent1"/>
                </a:solidFill>
              </a:rPr>
              <a:t>von INQA.</a:t>
            </a:r>
          </a:p>
          <a:p>
            <a:pPr algn="l"/>
            <a:endParaRPr lang="de-DE" b="0" dirty="0">
              <a:solidFill>
                <a:schemeClr val="accent1"/>
              </a:solidFill>
            </a:endParaRP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297689" y="631629"/>
            <a:ext cx="7559955" cy="8812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Unabhängige nationale Initiative</a:t>
            </a:r>
            <a:endParaRPr lang="de-DE" dirty="0"/>
          </a:p>
        </p:txBody>
      </p:sp>
      <p:sp>
        <p:nvSpPr>
          <p:cNvPr id="3" name="Gleichschenkliges Dreieck 2"/>
          <p:cNvSpPr/>
          <p:nvPr/>
        </p:nvSpPr>
        <p:spPr>
          <a:xfrm rot="5400000">
            <a:off x="539053" y="1917544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 rot="5400000">
            <a:off x="527677" y="2629512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 rot="5400000">
            <a:off x="529949" y="3355128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Gleichschenkliges Dreieck 16"/>
          <p:cNvSpPr/>
          <p:nvPr/>
        </p:nvSpPr>
        <p:spPr>
          <a:xfrm rot="5400000">
            <a:off x="545869" y="4094392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Gleichschenkliges Dreieck 17"/>
          <p:cNvSpPr/>
          <p:nvPr/>
        </p:nvSpPr>
        <p:spPr>
          <a:xfrm rot="5400000">
            <a:off x="548141" y="4547048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40096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23622" y="6177242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8" name="Picture 3" descr="2005-08-10-Lorenzhof-Beratungssituationen_Freigelände-layout_DSC0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32704"/>
          <a:stretch>
            <a:fillRect/>
          </a:stretch>
        </p:blipFill>
        <p:spPr bwMode="auto">
          <a:xfrm>
            <a:off x="744537" y="1148963"/>
            <a:ext cx="74628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85800" y="366373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/>
              <a:t>Zunehmend zentraler Wettbewerbsfaktor: </a:t>
            </a:r>
            <a:r>
              <a:rPr lang="de-DE" dirty="0" smtClean="0"/>
              <a:t>gute Fachkräfte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91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 txBox="1">
            <a:spLocks/>
          </p:cNvSpPr>
          <p:nvPr/>
        </p:nvSpPr>
        <p:spPr>
          <a:xfrm>
            <a:off x="297689" y="631629"/>
            <a:ext cx="7559955" cy="8812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Fachkräfte</a:t>
            </a:r>
            <a:endParaRPr lang="de-DE" dirty="0"/>
          </a:p>
        </p:txBody>
      </p:sp>
      <p:pic>
        <p:nvPicPr>
          <p:cNvPr id="10" name="Grafik 5" descr="Foto_Dem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14" y="1512918"/>
            <a:ext cx="70167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498058" y="2678477"/>
            <a:ext cx="6119812" cy="2663825"/>
          </a:xfrm>
          <a:prstGeom prst="rect">
            <a:avLst/>
          </a:prstGeom>
          <a:solidFill>
            <a:srgbClr val="EDE6CB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672683" y="3167081"/>
            <a:ext cx="5832475" cy="16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60000"/>
              </a:spcBef>
              <a:spcAft>
                <a:spcPct val="10000"/>
              </a:spcAft>
              <a:defRPr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Zunehmend zentraler Wettbewerbsfaktor: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gute Fachkräfte</a:t>
            </a:r>
            <a:endParaRPr lang="de-DE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 eaLnBrk="0" hangingPunct="0">
              <a:spcBef>
                <a:spcPct val="60000"/>
              </a:spcBef>
              <a:spcAft>
                <a:spcPct val="10000"/>
              </a:spcAft>
              <a:defRPr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Warum ist das so?</a:t>
            </a:r>
          </a:p>
        </p:txBody>
      </p:sp>
      <p:sp>
        <p:nvSpPr>
          <p:cNvPr id="6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6895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 txBox="1">
            <a:spLocks/>
          </p:cNvSpPr>
          <p:nvPr/>
        </p:nvSpPr>
        <p:spPr>
          <a:xfrm>
            <a:off x="297689" y="631629"/>
            <a:ext cx="7559955" cy="8812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Demografischer Wandel</a:t>
            </a:r>
            <a:endParaRPr lang="de-DE" dirty="0"/>
          </a:p>
        </p:txBody>
      </p:sp>
      <p:pic>
        <p:nvPicPr>
          <p:cNvPr id="6" name="Grafik 7" descr="IfM_Entwicklung Al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66" y="1328737"/>
            <a:ext cx="66246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5"/>
          <p:cNvSpPr>
            <a:spLocks noGrp="1"/>
          </p:cNvSpPr>
          <p:nvPr/>
        </p:nvSpPr>
        <p:spPr>
          <a:xfrm>
            <a:off x="740393" y="6174849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z="1000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32408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ext 1-spaltig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BMAS INQA_Präsentation Master</Template>
  <TotalTime>0</TotalTime>
  <Words>1190</Words>
  <Application>Microsoft Office PowerPoint</Application>
  <PresentationFormat>Bildschirmpräsentation (4:3)</PresentationFormat>
  <Paragraphs>291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Calibri</vt:lpstr>
      <vt:lpstr>Tahoma</vt:lpstr>
      <vt:lpstr>Verdana Ref</vt:lpstr>
      <vt:lpstr>Wingdings</vt:lpstr>
      <vt:lpstr>Wingdings 3</vt:lpstr>
      <vt:lpstr>BMAS INQA_Präsentation Master</vt:lpstr>
      <vt:lpstr>1_BMAS INQA_Präsentation Master</vt:lpstr>
      <vt:lpstr>4_Text 1-spaltig</vt:lpstr>
      <vt:lpstr>INQA-Check „Personalführung“  Seminar für Unternehmer</vt:lpstr>
      <vt:lpstr>Die Themen</vt:lpstr>
      <vt:lpstr>PowerPoint-Präsentation</vt:lpstr>
      <vt:lpstr>Die Partner der Offensive Mittelstand </vt:lpstr>
      <vt:lpstr>Ziele der Offensive Mittelstand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INQA-Check „Personalführung“</vt:lpstr>
      <vt:lpstr>Der INQ-Check „Personalführung“</vt:lpstr>
      <vt:lpstr>Die Themen des   INQA-Checks "Personalführung"</vt:lpstr>
      <vt:lpstr>Die Themen des   INQA-Checks "Personalführung"</vt:lpstr>
      <vt:lpstr>Die Systematik der einzelnen Checkpunkte</vt:lpstr>
      <vt:lpstr>Die Systematik der einzelnen Checkpunkte</vt:lpstr>
      <vt:lpstr>Die Systematik der einzelnen Checkpunkte</vt:lpstr>
      <vt:lpstr>Die Systematik der einzelnen Checkpunkte</vt:lpstr>
      <vt:lpstr>Die Systematik der einzelnen Checkpunkte</vt:lpstr>
      <vt:lpstr>Funktion des INQA-Unternehmenscheks</vt:lpstr>
      <vt:lpstr>Dokument zur Selbsterklärung</vt:lpstr>
      <vt:lpstr>Checkonline und als APP</vt:lpstr>
      <vt:lpstr>Checkonline und als APP</vt:lpstr>
      <vt:lpstr>Checkonline und als APP</vt:lpstr>
      <vt:lpstr>Die Praxishilfen der Partner</vt:lpstr>
      <vt:lpstr>INQA-Check „Personalführung  als APP</vt:lpstr>
      <vt:lpstr>Bedeutung des Checks</vt:lpstr>
      <vt:lpstr>Was bringt der Check meinem Unternehmen</vt:lpstr>
      <vt:lpstr>PowerPoint-Präsentation</vt:lpstr>
      <vt:lpstr>INQA-Check „Personalführung“ bearbeiten</vt:lpstr>
      <vt:lpstr>INQA-Check „Personalführung“  selber ausfüllen</vt:lpstr>
      <vt:lpstr>PowerPoint-Präsentation</vt:lpstr>
      <vt:lpstr>PowerPoint-Präsentation</vt:lpstr>
      <vt:lpstr>Die INQA-Instrumentenfamilie</vt:lpstr>
      <vt:lpstr>Die INQA-Instrumentenfamilie</vt:lpstr>
      <vt:lpstr>Unternehmer Unterstützungs- Initiative</vt:lpstr>
      <vt:lpstr>Mehr Informationen</vt:lpstr>
    </vt:vector>
  </TitlesOfParts>
  <Company>IFOK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Variante I</dc:title>
  <dc:creator>Betina Psyk</dc:creator>
  <cp:lastModifiedBy>Christian Wilken</cp:lastModifiedBy>
  <cp:revision>156</cp:revision>
  <cp:lastPrinted>2014-06-16T11:30:02Z</cp:lastPrinted>
  <dcterms:created xsi:type="dcterms:W3CDTF">2012-03-12T11:36:41Z</dcterms:created>
  <dcterms:modified xsi:type="dcterms:W3CDTF">2015-01-26T15:37:19Z</dcterms:modified>
</cp:coreProperties>
</file>