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  <p:sldMasterId id="2147483876" r:id="rId2"/>
    <p:sldMasterId id="2147483869" r:id="rId3"/>
  </p:sldMasterIdLst>
  <p:notesMasterIdLst>
    <p:notesMasterId r:id="rId38"/>
  </p:notesMasterIdLst>
  <p:handoutMasterIdLst>
    <p:handoutMasterId r:id="rId39"/>
  </p:handoutMasterIdLst>
  <p:sldIdLst>
    <p:sldId id="350" r:id="rId4"/>
    <p:sldId id="491" r:id="rId5"/>
    <p:sldId id="391" r:id="rId6"/>
    <p:sldId id="376" r:id="rId7"/>
    <p:sldId id="377" r:id="rId8"/>
    <p:sldId id="394" r:id="rId9"/>
    <p:sldId id="392" r:id="rId10"/>
    <p:sldId id="476" r:id="rId11"/>
    <p:sldId id="378" r:id="rId12"/>
    <p:sldId id="379" r:id="rId13"/>
    <p:sldId id="380" r:id="rId14"/>
    <p:sldId id="397" r:id="rId15"/>
    <p:sldId id="477" r:id="rId16"/>
    <p:sldId id="478" r:id="rId17"/>
    <p:sldId id="479" r:id="rId18"/>
    <p:sldId id="480" r:id="rId19"/>
    <p:sldId id="481" r:id="rId20"/>
    <p:sldId id="482" r:id="rId21"/>
    <p:sldId id="381" r:id="rId22"/>
    <p:sldId id="403" r:id="rId23"/>
    <p:sldId id="483" r:id="rId24"/>
    <p:sldId id="484" r:id="rId25"/>
    <p:sldId id="485" r:id="rId26"/>
    <p:sldId id="486" r:id="rId27"/>
    <p:sldId id="487" r:id="rId28"/>
    <p:sldId id="488" r:id="rId29"/>
    <p:sldId id="490" r:id="rId30"/>
    <p:sldId id="382" r:id="rId31"/>
    <p:sldId id="493" r:id="rId32"/>
    <p:sldId id="492" r:id="rId33"/>
    <p:sldId id="494" r:id="rId34"/>
    <p:sldId id="495" r:id="rId35"/>
    <p:sldId id="496" r:id="rId36"/>
    <p:sldId id="497" r:id="rId37"/>
  </p:sldIdLst>
  <p:sldSz cx="9144000" cy="6858000" type="screen4x3"/>
  <p:notesSz cx="6797675" cy="9928225"/>
  <p:defaultTextStyle>
    <a:defPPr>
      <a:defRPr lang="de-DE"/>
    </a:defPPr>
    <a:lvl1pPr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1pPr>
    <a:lvl2pPr marL="4572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2pPr>
    <a:lvl3pPr marL="9144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3pPr>
    <a:lvl4pPr marL="13716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4pPr>
    <a:lvl5pPr marL="18288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2889">
          <p15:clr>
            <a:srgbClr val="A4A3A4"/>
          </p15:clr>
        </p15:guide>
        <p15:guide id="5" pos="200">
          <p15:clr>
            <a:srgbClr val="A4A3A4"/>
          </p15:clr>
        </p15:guide>
        <p15:guide id="6" pos="55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ker, Achim   -AzA2   BMAS" initials="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C5A"/>
    <a:srgbClr val="FFFFFF"/>
    <a:srgbClr val="6E8296"/>
    <a:srgbClr val="6B0A73"/>
    <a:srgbClr val="3EA249"/>
    <a:srgbClr val="D38127"/>
    <a:srgbClr val="2284BF"/>
    <a:srgbClr val="22FF11"/>
    <a:srgbClr val="871914"/>
    <a:srgbClr val="E6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 autoAdjust="0"/>
    <p:restoredTop sz="80522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644" y="54"/>
      </p:cViewPr>
      <p:guideLst>
        <p:guide orient="horz" pos="2160"/>
        <p:guide orient="horz" pos="935"/>
        <p:guide orient="horz" pos="3832"/>
        <p:guide pos="2889"/>
        <p:guide pos="200"/>
        <p:guide pos="5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1578C853-7421-4796-AF8E-8D8A6A9FDD50}" type="datetimeFigureOut">
              <a:rPr lang="de-DE"/>
              <a:pPr/>
              <a:t>26.01.2015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F0BCFDDC-6C93-411C-9254-C427298B2B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0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3EC5EBBA-EC9E-4C26-B8BC-6354AA49B4CE}" type="datetimeFigureOut">
              <a:rPr lang="de-DE"/>
              <a:pPr/>
              <a:t>26.01.2015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D608DC71-75D4-4728-8AB5-359D354410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39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44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93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/>
              <a:t>Mastertextformat </a:t>
            </a:r>
            <a:r>
              <a:rPr lang="de-DE" noProof="0" dirty="0" smtClean="0"/>
              <a:t>bearbeiten</a:t>
            </a:r>
            <a:endParaRPr lang="de-DE" noProof="0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65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2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1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487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7" r:id="rId3"/>
    <p:sldLayoutId id="2147483868" r:id="rId4"/>
    <p:sldLayoutId id="2147483864" r:id="rId5"/>
    <p:sldLayoutId id="2147483866" r:id="rId6"/>
    <p:sldLayoutId id="214748388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 smtClean="0"/>
              <a:t>Die Offensive Mittelstand - Ein Netzwerk starker Partner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313620"/>
            <a:ext cx="2185419" cy="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85800" y="6259130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5" y="1133599"/>
            <a:ext cx="7533721" cy="28975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838671"/>
            <a:ext cx="7772400" cy="1143000"/>
          </a:xfrm>
        </p:spPr>
        <p:txBody>
          <a:bodyPr/>
          <a:lstStyle/>
          <a:p>
            <a:r>
              <a:rPr lang="de-DE" dirty="0"/>
              <a:t>INQA-Unternehmenscheck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Guter Mittelstand“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Seminar für Unternehmer</a:t>
            </a:r>
          </a:p>
        </p:txBody>
      </p:sp>
    </p:spTree>
    <p:extLst>
      <p:ext uri="{BB962C8B-B14F-4D97-AF65-F5344CB8AC3E}">
        <p14:creationId xmlns:p14="http://schemas.microsoft.com/office/powerpoint/2010/main" val="42013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664576" y="1416074"/>
            <a:ext cx="3352299" cy="468447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1319" y="1416073"/>
            <a:ext cx="3804163" cy="468447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1">
              <a:latin typeface="Verdana Ref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088314" y="2302203"/>
            <a:ext cx="729346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83C5A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10" name="Grafik 2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4" y="1711396"/>
            <a:ext cx="2890848" cy="40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4917726" y="1802819"/>
            <a:ext cx="2890848" cy="4075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"/>
          <p:cNvSpPr txBox="1">
            <a:spLocks noChangeArrowheads="1"/>
          </p:cNvSpPr>
          <p:nvPr/>
        </p:nvSpPr>
        <p:spPr bwMode="auto">
          <a:xfrm rot="1589113">
            <a:off x="6702881" y="1654837"/>
            <a:ext cx="2211387" cy="647700"/>
          </a:xfrm>
          <a:prstGeom prst="rect">
            <a:avLst/>
          </a:prstGeom>
          <a:solidFill>
            <a:srgbClr val="C83C5A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bg1"/>
                </a:solidFill>
              </a:rPr>
              <a:t>Das Besondere des</a:t>
            </a:r>
            <a:br>
              <a:rPr lang="de-DE" altLang="de-DE" sz="1800" dirty="0">
                <a:solidFill>
                  <a:schemeClr val="bg1"/>
                </a:solidFill>
              </a:rPr>
            </a:br>
            <a:r>
              <a:rPr lang="de-DE" altLang="de-DE" sz="1800" dirty="0">
                <a:solidFill>
                  <a:schemeClr val="bg1"/>
                </a:solidFill>
              </a:rPr>
              <a:t>Instruments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29492" y="2083835"/>
            <a:ext cx="2714205" cy="3687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b="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 smtClean="0">
                <a:solidFill>
                  <a:schemeClr val="accent1"/>
                </a:solidFill>
              </a:rPr>
              <a:t>Ein </a:t>
            </a:r>
            <a:r>
              <a:rPr lang="de-DE" altLang="de-DE" sz="2400" b="0" dirty="0">
                <a:solidFill>
                  <a:schemeClr val="accent1"/>
                </a:solidFill>
              </a:rPr>
              <a:t>gemeinsamer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 err="1">
                <a:solidFill>
                  <a:schemeClr val="accent1"/>
                </a:solidFill>
              </a:rPr>
              <a:t>Qualitätstandard</a:t>
            </a:r>
            <a:endParaRPr lang="de-DE" altLang="de-DE" sz="2400" b="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>
                <a:solidFill>
                  <a:schemeClr val="accent1"/>
                </a:solidFill>
              </a:rPr>
              <a:t>vieler Partner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des Mittelstands 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und Praxischeck</a:t>
            </a:r>
            <a:br>
              <a:rPr lang="de-DE" altLang="de-DE" sz="2400" b="0" dirty="0">
                <a:solidFill>
                  <a:schemeClr val="accent1"/>
                </a:solidFill>
              </a:rPr>
            </a:br>
            <a:r>
              <a:rPr lang="de-DE" altLang="de-DE" sz="2400" b="0" dirty="0">
                <a:solidFill>
                  <a:schemeClr val="accent1"/>
                </a:solidFill>
              </a:rPr>
              <a:t>in einem.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400" b="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</a:rPr>
              <a:t>Der Check ermöglicht einen</a:t>
            </a:r>
            <a:br>
              <a:rPr lang="de-DE" altLang="de-DE" sz="1600" b="0" dirty="0">
                <a:solidFill>
                  <a:schemeClr val="accent1"/>
                </a:solidFill>
              </a:rPr>
            </a:br>
            <a:r>
              <a:rPr lang="de-DE" altLang="de-DE" sz="1600" b="0" dirty="0">
                <a:solidFill>
                  <a:schemeClr val="accent1"/>
                </a:solidFill>
              </a:rPr>
              <a:t>Potenzialcheck für das</a:t>
            </a:r>
            <a:br>
              <a:rPr lang="de-DE" altLang="de-DE" sz="1600" b="0" dirty="0">
                <a:solidFill>
                  <a:schemeClr val="accent1"/>
                </a:solidFill>
              </a:rPr>
            </a:br>
            <a:r>
              <a:rPr lang="de-DE" altLang="de-DE" sz="1600" b="0" dirty="0">
                <a:solidFill>
                  <a:schemeClr val="accent1"/>
                </a:solidFill>
              </a:rPr>
              <a:t>Unternehmen.</a:t>
            </a:r>
          </a:p>
        </p:txBody>
      </p:sp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Der INQA-Unternehmenscheck</a:t>
            </a:r>
            <a:br>
              <a:rPr lang="de-DE" dirty="0" smtClean="0"/>
            </a:br>
            <a:r>
              <a:rPr lang="de-DE" dirty="0" smtClean="0"/>
              <a:t>„Guter Mittelstand“</a:t>
            </a:r>
            <a:endParaRPr lang="de-DE" dirty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29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9357" y="1348085"/>
            <a:ext cx="6913562" cy="482915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2207419" y="1810047"/>
            <a:ext cx="4824413" cy="396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80346" y="2876847"/>
            <a:ext cx="19732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Strategie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Liquidität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Risikobewertung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Führung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Kundenpflege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Organisation 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Unternehmenskultur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Personalentwicklung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Prozesse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Beschaffung 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Innovation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767646" y="1997372"/>
            <a:ext cx="2100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b="1">
                <a:latin typeface="Verdana Ref" pitchFamily="34" charset="0"/>
              </a:rPr>
              <a:t>Check Guter </a:t>
            </a:r>
            <a:br>
              <a:rPr lang="de-DE" altLang="de-DE" sz="2400" b="1">
                <a:latin typeface="Verdana Ref" pitchFamily="34" charset="0"/>
              </a:rPr>
            </a:br>
            <a:r>
              <a:rPr lang="de-DE" altLang="de-DE" sz="2400" b="1">
                <a:latin typeface="Verdana Ref" pitchFamily="34" charset="0"/>
              </a:rPr>
              <a:t>Mittelstand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Die Inhalte des INQA-Unternehmenschecks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99357" y="1348085"/>
            <a:ext cx="6913562" cy="482915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2207419" y="1810047"/>
            <a:ext cx="4824413" cy="3960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80346" y="2876847"/>
            <a:ext cx="19732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Strategie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Liquidität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Risikobewertung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Führung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Kundenpflege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Organisation 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Unternehmenskultur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Personalentwicklung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Prozesse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Beschaffung </a:t>
            </a:r>
          </a:p>
          <a:p>
            <a:pPr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400" b="1" dirty="0">
                <a:latin typeface="Verdana Ref" pitchFamily="34" charset="0"/>
              </a:rPr>
              <a:t>Innovation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3767646" y="1997372"/>
            <a:ext cx="2100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b="1">
                <a:latin typeface="Verdana Ref" pitchFamily="34" charset="0"/>
              </a:rPr>
              <a:t>Check Guter </a:t>
            </a:r>
            <a:br>
              <a:rPr lang="de-DE" altLang="de-DE" sz="2400" b="1">
                <a:latin typeface="Verdana Ref" pitchFamily="34" charset="0"/>
              </a:rPr>
            </a:br>
            <a:r>
              <a:rPr lang="de-DE" altLang="de-DE" sz="2400" b="1">
                <a:latin typeface="Verdana Ref" pitchFamily="34" charset="0"/>
              </a:rPr>
              <a:t>Mittelstand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Die Inhalte des INQA-Unternehmenschecks</a:t>
            </a:r>
            <a:endParaRPr lang="de-DE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811642" y="1658102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273604" y="2469315"/>
            <a:ext cx="2063750" cy="709612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570467" y="3255127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387904" y="4020302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852872" y="4808011"/>
            <a:ext cx="2063750" cy="709612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321229" y="2499477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Personal-</a:t>
            </a:r>
            <a:b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</a:b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entwicklung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884667" y="1659690"/>
            <a:ext cx="179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Organisations-</a:t>
            </a:r>
            <a:b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</a:b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gestaltung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860979" y="3424990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Gesundheit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197359" y="4982636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Sicherheit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807004" y="4179052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Qualität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84151" y="5595102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028638" y="5769727"/>
            <a:ext cx="145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Demografie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624328" y="1671728"/>
            <a:ext cx="2063750" cy="709612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3328" y="2460715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835340" y="3229065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240153" y="3997415"/>
            <a:ext cx="2063750" cy="709613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505265" y="4843553"/>
            <a:ext cx="2063750" cy="709612"/>
          </a:xfrm>
          <a:prstGeom prst="rect">
            <a:avLst/>
          </a:prstGeom>
          <a:solidFill>
            <a:schemeClr val="bg1"/>
          </a:solidFill>
          <a:ln w="28575">
            <a:solidFill>
              <a:srgbClr val="C83C5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208403" y="2651215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Betriebswirtschaft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97253" y="3227478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Risiko-</a:t>
            </a:r>
            <a:b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</a:b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management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730690" y="165744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Unternehmens-</a:t>
            </a:r>
            <a:b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</a:b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strategie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316353" y="4011703"/>
            <a:ext cx="151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Kunden-</a:t>
            </a:r>
            <a:b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</a:b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orientierung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825940" y="501182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>
                <a:solidFill>
                  <a:schemeClr val="accent2"/>
                </a:solidFill>
                <a:latin typeface="Verdana Ref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26000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8" name="Grafik 13" descr="Risiko_Se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7" y="1815314"/>
            <a:ext cx="2740678" cy="378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2" descr="STrategie_Se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58" y="1815315"/>
            <a:ext cx="2734646" cy="37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 descr="Titel Che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4" y="1893379"/>
            <a:ext cx="2630261" cy="37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Der INQA-Unternehmenscheck - Aufbau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9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pic>
        <p:nvPicPr>
          <p:cNvPr id="11" name="Grafik 28" descr="Strategiue_ku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1" y="1427163"/>
            <a:ext cx="55800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/>
          <p:cNvSpPr/>
          <p:nvPr/>
        </p:nvSpPr>
        <p:spPr>
          <a:xfrm>
            <a:off x="2348713" y="171608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053313" y="121126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1225063" y="142716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1. Zielsetzung</a:t>
            </a: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310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pic>
        <p:nvPicPr>
          <p:cNvPr id="11" name="Grafik 28" descr="Strategiue_ku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1" y="1427163"/>
            <a:ext cx="55800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2132813" y="4164013"/>
            <a:ext cx="4032250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37413" y="2579688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077972" y="2940050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2. Checkpunkt</a:t>
            </a:r>
            <a:br>
              <a:rPr lang="de-DE" altLang="de-DE" sz="18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Beschreibung der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guten Praxis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und Stand der 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Arbeitswissenschaft.</a:t>
            </a:r>
          </a:p>
        </p:txBody>
      </p:sp>
      <p:sp>
        <p:nvSpPr>
          <p:cNvPr id="24" name="Ellipse 23"/>
          <p:cNvSpPr/>
          <p:nvPr/>
        </p:nvSpPr>
        <p:spPr>
          <a:xfrm>
            <a:off x="2348713" y="171608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053313" y="121126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1225063" y="142716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1. Zielsetzung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930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pic>
        <p:nvPicPr>
          <p:cNvPr id="11" name="Grafik 28" descr="Strategiue_ku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1" y="1427163"/>
            <a:ext cx="55800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2132813" y="4164013"/>
            <a:ext cx="4032250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37413" y="2579688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077972" y="2940050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2. Checkpunkt</a:t>
            </a:r>
            <a:br>
              <a:rPr lang="de-DE" altLang="de-DE" sz="18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Beschreibung der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guten Praxis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und Stand der 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Arbeitswissenschaft.</a:t>
            </a:r>
          </a:p>
        </p:txBody>
      </p:sp>
      <p:sp>
        <p:nvSpPr>
          <p:cNvPr id="16" name="Ellipse 15"/>
          <p:cNvSpPr/>
          <p:nvPr/>
        </p:nvSpPr>
        <p:spPr>
          <a:xfrm>
            <a:off x="2132813" y="4595813"/>
            <a:ext cx="3887788" cy="180022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91363" y="4740275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4"/>
          <p:cNvSpPr txBox="1">
            <a:spLocks noChangeArrowheads="1"/>
          </p:cNvSpPr>
          <p:nvPr/>
        </p:nvSpPr>
        <p:spPr bwMode="auto">
          <a:xfrm>
            <a:off x="924243" y="4979988"/>
            <a:ext cx="1872629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3. Beispiele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Zur Anregung, was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</a:rPr>
              <a:t>gemeint ist und um auf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Ideen für das eigene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Unternehmen zu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kommen.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endParaRPr lang="de-DE" altLang="de-DE" sz="12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348713" y="171608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053313" y="121126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1225063" y="142716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1. Zielsetzung</a:t>
            </a:r>
          </a:p>
        </p:txBody>
      </p:sp>
    </p:spTree>
    <p:extLst>
      <p:ext uri="{BB962C8B-B14F-4D97-AF65-F5344CB8AC3E}">
        <p14:creationId xmlns:p14="http://schemas.microsoft.com/office/powerpoint/2010/main" val="41666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pic>
        <p:nvPicPr>
          <p:cNvPr id="11" name="Grafik 28" descr="Strategiue_ku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1" y="1427163"/>
            <a:ext cx="55800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2132813" y="4164013"/>
            <a:ext cx="4032250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37413" y="2579688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077972" y="2940050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2. Checkpunkt</a:t>
            </a:r>
            <a:br>
              <a:rPr lang="de-DE" altLang="de-DE" sz="18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Beschreibung der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guten Praxis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und Stand der </a:t>
            </a:r>
            <a:br>
              <a:rPr lang="de-DE" altLang="de-DE" sz="1200">
                <a:solidFill>
                  <a:schemeClr val="accent1"/>
                </a:solidFill>
              </a:rPr>
            </a:br>
            <a:r>
              <a:rPr lang="de-DE" altLang="de-DE" sz="1200">
                <a:solidFill>
                  <a:schemeClr val="accent1"/>
                </a:solidFill>
              </a:rPr>
              <a:t>Arbeitswissenschaft.</a:t>
            </a:r>
          </a:p>
        </p:txBody>
      </p:sp>
      <p:sp>
        <p:nvSpPr>
          <p:cNvPr id="16" name="Ellipse 15"/>
          <p:cNvSpPr/>
          <p:nvPr/>
        </p:nvSpPr>
        <p:spPr>
          <a:xfrm>
            <a:off x="2132813" y="4595813"/>
            <a:ext cx="3887788" cy="180022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91363" y="4740275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4"/>
          <p:cNvSpPr txBox="1">
            <a:spLocks noChangeArrowheads="1"/>
          </p:cNvSpPr>
          <p:nvPr/>
        </p:nvSpPr>
        <p:spPr bwMode="auto">
          <a:xfrm>
            <a:off x="924243" y="4979988"/>
            <a:ext cx="1872629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3. Beispiele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Zur Anregung, was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</a:rPr>
              <a:t>gemeint ist und um auf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Ideen für das eigene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Unternehmen zu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kommen.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endParaRPr lang="de-DE" altLang="de-DE" sz="12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36501" y="3948113"/>
            <a:ext cx="1295400" cy="122396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39738" y="3011488"/>
            <a:ext cx="187325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912282" y="3227388"/>
            <a:ext cx="171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4. Handlungs-</a:t>
            </a:r>
            <a:br>
              <a:rPr lang="de-DE" altLang="de-DE" sz="1800">
                <a:solidFill>
                  <a:schemeClr val="accent1"/>
                </a:solidFill>
              </a:rPr>
            </a:br>
            <a:r>
              <a:rPr lang="de-DE" altLang="de-DE" sz="1800">
                <a:solidFill>
                  <a:schemeClr val="accent1"/>
                </a:solidFill>
              </a:rPr>
              <a:t>bedarf</a:t>
            </a:r>
            <a:br>
              <a:rPr lang="de-DE" altLang="de-DE" sz="1800">
                <a:solidFill>
                  <a:schemeClr val="accent1"/>
                </a:solidFill>
              </a:rPr>
            </a:br>
            <a:r>
              <a:rPr lang="de-DE" altLang="de-DE" sz="1800">
                <a:solidFill>
                  <a:schemeClr val="accent1"/>
                </a:solidFill>
              </a:rPr>
              <a:t>festlegen</a:t>
            </a:r>
            <a:endParaRPr lang="de-DE" altLang="de-DE" sz="1200">
              <a:solidFill>
                <a:schemeClr val="accent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348713" y="171608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053313" y="121126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1225063" y="142716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1. Zielsetzung</a:t>
            </a:r>
          </a:p>
        </p:txBody>
      </p:sp>
    </p:spTree>
    <p:extLst>
      <p:ext uri="{BB962C8B-B14F-4D97-AF65-F5344CB8AC3E}">
        <p14:creationId xmlns:p14="http://schemas.microsoft.com/office/powerpoint/2010/main" val="69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0629" y="1341437"/>
            <a:ext cx="8882741" cy="4835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683053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 smtClean="0"/>
              <a:t>Die Systematik der einzelnen Checkpunkte</a:t>
            </a:r>
            <a:endParaRPr lang="de-DE" dirty="0"/>
          </a:p>
        </p:txBody>
      </p:sp>
      <p:pic>
        <p:nvPicPr>
          <p:cNvPr id="11" name="Grafik 28" descr="Strategiue_kur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51" y="1427163"/>
            <a:ext cx="558006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2132813" y="4164013"/>
            <a:ext cx="4032250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837413" y="2579688"/>
            <a:ext cx="2087563" cy="18716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1051078" y="2940050"/>
            <a:ext cx="17620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2. Checkpunkt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Beschreibung der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guten Praxis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und Stand der 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Arbeitswissenschaft.</a:t>
            </a:r>
          </a:p>
        </p:txBody>
      </p:sp>
      <p:sp>
        <p:nvSpPr>
          <p:cNvPr id="16" name="Ellipse 15"/>
          <p:cNvSpPr/>
          <p:nvPr/>
        </p:nvSpPr>
        <p:spPr>
          <a:xfrm>
            <a:off x="2132813" y="4595813"/>
            <a:ext cx="3887788" cy="180022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91363" y="4740275"/>
            <a:ext cx="2089150" cy="1727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4"/>
          <p:cNvSpPr txBox="1">
            <a:spLocks noChangeArrowheads="1"/>
          </p:cNvSpPr>
          <p:nvPr/>
        </p:nvSpPr>
        <p:spPr bwMode="auto">
          <a:xfrm>
            <a:off x="803220" y="4979988"/>
            <a:ext cx="1872629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3. Beispiele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Zur Anregung, was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</a:rPr>
              <a:t>gemeint ist und um auf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Ideen für das eigene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Unternehmen zu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r>
              <a:rPr lang="de-DE" altLang="de-DE" sz="1200" dirty="0">
                <a:solidFill>
                  <a:schemeClr val="accent1"/>
                </a:solidFill>
              </a:rPr>
              <a:t>kommen.</a:t>
            </a:r>
            <a:br>
              <a:rPr lang="de-DE" altLang="de-DE" sz="1200" dirty="0">
                <a:solidFill>
                  <a:schemeClr val="accent1"/>
                </a:solidFill>
              </a:rPr>
            </a:br>
            <a:endParaRPr lang="de-DE" altLang="de-DE" sz="12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36501" y="3948113"/>
            <a:ext cx="1295400" cy="122396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39738" y="3011488"/>
            <a:ext cx="1873250" cy="1295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845047" y="3240835"/>
            <a:ext cx="17107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4. Handlungs-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bedarf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festlegen</a:t>
            </a:r>
            <a:endParaRPr lang="de-DE" altLang="de-DE" sz="1200" dirty="0">
              <a:solidFill>
                <a:schemeClr val="accent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039276" y="5200650"/>
            <a:ext cx="5580062" cy="1412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feld 18"/>
          <p:cNvSpPr txBox="1">
            <a:spLocks noChangeArrowheads="1"/>
          </p:cNvSpPr>
          <p:nvPr/>
        </p:nvSpPr>
        <p:spPr bwMode="auto">
          <a:xfrm>
            <a:off x="3212313" y="5199063"/>
            <a:ext cx="54371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</a:rPr>
              <a:t>5. Maßnahmen festlegen, kontrollieren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verbessern</a:t>
            </a:r>
            <a:br>
              <a:rPr lang="de-DE" altLang="de-DE" sz="1800" dirty="0">
                <a:solidFill>
                  <a:schemeClr val="accent1"/>
                </a:solidFill>
              </a:rPr>
            </a:br>
            <a:r>
              <a:rPr lang="de-DE" altLang="de-DE" sz="1200" b="1" dirty="0" smtClean="0">
                <a:solidFill>
                  <a:schemeClr val="accent1"/>
                </a:solidFill>
              </a:rPr>
              <a:t>Maßnahmenplan </a:t>
            </a:r>
            <a:r>
              <a:rPr lang="de-DE" altLang="de-DE" sz="1200" b="1" dirty="0">
                <a:solidFill>
                  <a:schemeClr val="accent1"/>
                </a:solidFill>
              </a:rPr>
              <a:t>ist im Print auf der letzten Seite  zu finden und Online </a:t>
            </a:r>
            <a:r>
              <a:rPr lang="de-DE" altLang="de-DE" sz="1200" b="1" dirty="0" smtClean="0">
                <a:solidFill>
                  <a:schemeClr val="accent1"/>
                </a:solidFill>
              </a:rPr>
              <a:t>in der </a:t>
            </a:r>
            <a:r>
              <a:rPr lang="de-DE" altLang="de-DE" sz="1200" b="1" dirty="0" smtClean="0">
                <a:solidFill>
                  <a:schemeClr val="accent1"/>
                </a:solidFill>
              </a:rPr>
              <a:t>Auswertungsliste.</a:t>
            </a:r>
            <a:r>
              <a:rPr lang="de-DE" altLang="de-DE" sz="1800" dirty="0" smtClean="0">
                <a:solidFill>
                  <a:schemeClr val="accent1"/>
                </a:solidFill>
              </a:rPr>
              <a:t> </a:t>
            </a:r>
            <a:r>
              <a:rPr lang="de-DE" altLang="de-DE" sz="1200" dirty="0" smtClean="0">
                <a:solidFill>
                  <a:schemeClr val="accent1"/>
                </a:solidFill>
              </a:rPr>
              <a:t>Im </a:t>
            </a:r>
            <a:r>
              <a:rPr lang="de-DE" altLang="de-DE" sz="1200" dirty="0" smtClean="0">
                <a:solidFill>
                  <a:schemeClr val="accent1"/>
                </a:solidFill>
              </a:rPr>
              <a:t>Maßnahmenplan </a:t>
            </a:r>
            <a:r>
              <a:rPr lang="de-DE" altLang="de-DE" sz="1200" dirty="0">
                <a:solidFill>
                  <a:schemeClr val="accent1"/>
                </a:solidFill>
              </a:rPr>
              <a:t>mindestens 10  Maßnahmen  beschreiben, Verantwortliche und Fristen zur Umsetzung sowie zur Kontrolle festlegen</a:t>
            </a:r>
          </a:p>
        </p:txBody>
      </p:sp>
      <p:sp>
        <p:nvSpPr>
          <p:cNvPr id="24" name="Ellipse 23"/>
          <p:cNvSpPr/>
          <p:nvPr/>
        </p:nvSpPr>
        <p:spPr>
          <a:xfrm>
            <a:off x="2348713" y="1716088"/>
            <a:ext cx="2016125" cy="14398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053313" y="1211263"/>
            <a:ext cx="2016125" cy="792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1225063" y="1427163"/>
            <a:ext cx="1710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>
                <a:solidFill>
                  <a:schemeClr val="accent1"/>
                </a:solidFill>
              </a:rPr>
              <a:t>1. Zielsetzung</a:t>
            </a:r>
          </a:p>
        </p:txBody>
      </p:sp>
    </p:spTree>
    <p:extLst>
      <p:ext uri="{BB962C8B-B14F-4D97-AF65-F5344CB8AC3E}">
        <p14:creationId xmlns:p14="http://schemas.microsoft.com/office/powerpoint/2010/main" val="1353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</a:t>
            </a:r>
            <a:r>
              <a:rPr lang="de-DE" dirty="0" smtClean="0"/>
              <a:t>INQA-Unternehmenschecks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6000" y="1564481"/>
            <a:ext cx="7493000" cy="416798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22580" y="2311400"/>
            <a:ext cx="4333875" cy="260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71668" y="1631950"/>
            <a:ext cx="5457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51" tIns="38876" rIns="77751" bIns="38876">
            <a:spAutoFit/>
          </a:bodyPr>
          <a:lstStyle>
            <a:lvl1pPr defTabSz="777875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7875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7875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2400" b="0" dirty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Selbstbewertungsinstrument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62443" y="2095500"/>
            <a:ext cx="363537" cy="3349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460855" y="3170238"/>
            <a:ext cx="363538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52918" y="3963988"/>
            <a:ext cx="363537" cy="3349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3" name="Nach oben gekrümmter Pfeil 12"/>
          <p:cNvSpPr/>
          <p:nvPr/>
        </p:nvSpPr>
        <p:spPr>
          <a:xfrm rot="16200000">
            <a:off x="6578455" y="2995613"/>
            <a:ext cx="2447925" cy="1079500"/>
          </a:xfrm>
          <a:prstGeom prst="curved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530058" y="5078413"/>
            <a:ext cx="2891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0" dirty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 </a:t>
            </a:r>
            <a:r>
              <a:rPr lang="de-DE" altLang="de-DE" sz="2400" b="0" dirty="0" smtClean="0">
                <a:solidFill>
                  <a:srgbClr val="C83C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Zertifizierung!</a:t>
            </a:r>
            <a:endParaRPr lang="de-DE" altLang="de-DE" sz="2400" b="0" dirty="0">
              <a:solidFill>
                <a:srgbClr val="C83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508661" y="2454275"/>
            <a:ext cx="2471126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77875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77875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77875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77875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77875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systematische und kurze </a:t>
            </a:r>
            <a:b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Potenzial-Analyse </a:t>
            </a: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Maßnahmenfestlegung </a:t>
            </a: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Verbesserungsprozess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77" y="1878922"/>
            <a:ext cx="2435407" cy="34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2125769"/>
            <a:ext cx="8529638" cy="398843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sz="2400" dirty="0" smtClean="0"/>
              <a:t> Offensive Mittelstand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 smtClean="0"/>
              <a:t> Der </a:t>
            </a:r>
            <a:r>
              <a:rPr lang="de-DE" sz="2400" dirty="0"/>
              <a:t>INQA-Unternehmenscheck </a:t>
            </a:r>
            <a:r>
              <a:rPr lang="de-DE" sz="2400" dirty="0" smtClean="0"/>
              <a:t> „</a:t>
            </a:r>
            <a:r>
              <a:rPr lang="de-DE" sz="2400" dirty="0"/>
              <a:t>Guter Mittelstand“</a:t>
            </a:r>
          </a:p>
          <a:p>
            <a:pPr marL="538163" lvl="1" indent="-357188">
              <a:spcAft>
                <a:spcPts val="600"/>
              </a:spcAft>
            </a:pPr>
            <a:r>
              <a:rPr lang="de-DE" sz="2400" dirty="0" smtClean="0"/>
              <a:t>Was </a:t>
            </a:r>
            <a:r>
              <a:rPr lang="de-DE" sz="2400" dirty="0"/>
              <a:t>bringt der Check </a:t>
            </a:r>
            <a:r>
              <a:rPr lang="de-DE" sz="2400" dirty="0" smtClean="0"/>
              <a:t>und wie </a:t>
            </a:r>
            <a:r>
              <a:rPr lang="de-DE" sz="2400" dirty="0"/>
              <a:t>kann man mit ihm </a:t>
            </a:r>
            <a:r>
              <a:rPr lang="de-DE" sz="2400" dirty="0" smtClean="0"/>
              <a:t> arbeiten</a:t>
            </a:r>
            <a:r>
              <a:rPr lang="de-DE" sz="2400" dirty="0"/>
              <a:t>?</a:t>
            </a:r>
          </a:p>
          <a:p>
            <a:pPr lvl="1">
              <a:spcAft>
                <a:spcPts val="600"/>
              </a:spcAft>
            </a:pPr>
            <a:r>
              <a:rPr lang="de-DE" sz="2400" dirty="0" smtClean="0"/>
              <a:t> Potenzial-Analyse </a:t>
            </a:r>
            <a:r>
              <a:rPr lang="de-DE" sz="2400" dirty="0"/>
              <a:t>mit dem </a:t>
            </a:r>
            <a:r>
              <a:rPr lang="de-DE" sz="2400" dirty="0" smtClean="0"/>
              <a:t>Check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Die Themen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 zur Selbsterklärung</a:t>
            </a:r>
            <a:endParaRPr lang="de-DE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000625" y="2873881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800" b="1">
              <a:latin typeface="Verdana Ref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44938" y="1559431"/>
            <a:ext cx="3424853" cy="4630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37980" y="1572131"/>
            <a:ext cx="2646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b="1" dirty="0">
                <a:solidFill>
                  <a:srgbClr val="C83C5A"/>
                </a:solidFill>
              </a:rPr>
              <a:t>Kein Audit.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b="1" dirty="0">
                <a:solidFill>
                  <a:srgbClr val="C83C5A"/>
                </a:solidFill>
              </a:rPr>
              <a:t>Keine Zertifizierung.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89102" y="3278694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Möglichkeit zur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</a:rPr>
              <a:t>Selbstbewertung</a:t>
            </a:r>
            <a:br>
              <a:rPr lang="de-DE" altLang="de-DE" sz="1800" b="1" dirty="0">
                <a:solidFill>
                  <a:schemeClr val="accent1"/>
                </a:solidFill>
              </a:rPr>
            </a:br>
            <a:r>
              <a:rPr lang="de-DE" altLang="de-DE" sz="1800" b="1" dirty="0">
                <a:solidFill>
                  <a:schemeClr val="accent1"/>
                </a:solidFill>
              </a:rPr>
              <a:t>und Selbsterklärung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144713" y="2293804"/>
            <a:ext cx="504825" cy="998538"/>
          </a:xfrm>
          <a:prstGeom prst="downArrow">
            <a:avLst>
              <a:gd name="adj1" fmla="val 50000"/>
              <a:gd name="adj2" fmla="val 56995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2278063" y="4231194"/>
            <a:ext cx="1514475" cy="858837"/>
            <a:chOff x="2033" y="3108"/>
            <a:chExt cx="954" cy="541"/>
          </a:xfrm>
          <a:solidFill>
            <a:schemeClr val="accent1"/>
          </a:solidFill>
        </p:grpSpPr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 rot="-5400000">
              <a:off x="2400" y="3061"/>
              <a:ext cx="318" cy="857"/>
            </a:xfrm>
            <a:prstGeom prst="downArrow">
              <a:avLst>
                <a:gd name="adj1" fmla="val 50000"/>
                <a:gd name="adj2" fmla="val 6737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ts val="2800"/>
                </a:lnSpc>
                <a:buClr>
                  <a:srgbClr val="8BA4D5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1525"/>
                </a:lnSpc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de-DE" altLang="de-DE" sz="1800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 rot="-5400000">
              <a:off x="1877" y="3264"/>
              <a:ext cx="462" cy="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ts val="2800"/>
                </a:lnSpc>
                <a:buClr>
                  <a:srgbClr val="8BA4D5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1525"/>
                </a:lnSpc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1525"/>
                </a:lnSpc>
                <a:spcBef>
                  <a:spcPct val="20000"/>
                </a:spcBef>
                <a:defRPr sz="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525"/>
                </a:lnSpc>
                <a:spcBef>
                  <a:spcPct val="2000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de-DE" altLang="de-DE" sz="1800"/>
            </a:p>
          </p:txBody>
        </p:sp>
      </p:grpSp>
      <p:pic>
        <p:nvPicPr>
          <p:cNvPr id="2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38" y="1780182"/>
            <a:ext cx="2914244" cy="420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462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15" name="Grafik 24" descr="Chec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1" y="1294139"/>
            <a:ext cx="6620607" cy="54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3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5"/>
          <p:cNvSpPr txBox="1">
            <a:spLocks/>
          </p:cNvSpPr>
          <p:nvPr/>
        </p:nvSpPr>
        <p:spPr>
          <a:xfrm>
            <a:off x="876022" y="6329642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0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mtClean="0"/>
              <a:t>Die Offensive Mittelstand - Ein Netzwerk starker Partner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4" y="1218847"/>
            <a:ext cx="7364412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 rot="20976669">
            <a:off x="634627" y="4769866"/>
            <a:ext cx="7957388" cy="769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http://www.inqa-unternehmenscheck.de</a:t>
            </a:r>
          </a:p>
        </p:txBody>
      </p:sp>
    </p:spTree>
    <p:extLst>
      <p:ext uri="{BB962C8B-B14F-4D97-AF65-F5344CB8AC3E}">
        <p14:creationId xmlns:p14="http://schemas.microsoft.com/office/powerpoint/2010/main" val="3652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8" name="Grafik 3" descr="Check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0" y="1268413"/>
            <a:ext cx="6551613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Checkonline und als APP</a:t>
            </a:r>
            <a:endParaRPr lang="de-DE" dirty="0"/>
          </a:p>
        </p:txBody>
      </p:sp>
      <p:pic>
        <p:nvPicPr>
          <p:cNvPr id="6" name="Grafik 3" descr="Check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3" y="1204912"/>
            <a:ext cx="6652277" cy="55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5939631" y="3165474"/>
            <a:ext cx="1728787" cy="438435"/>
          </a:xfrm>
          <a:prstGeom prst="ellipse">
            <a:avLst/>
          </a:prstGeom>
          <a:noFill/>
          <a:ln>
            <a:solidFill>
              <a:srgbClr val="C8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6" descr="Check Handb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42" y="1349375"/>
            <a:ext cx="4605175" cy="532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5939631" y="3381375"/>
            <a:ext cx="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3" y="1351743"/>
            <a:ext cx="63373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914120" y="2859868"/>
            <a:ext cx="3241675" cy="576263"/>
          </a:xfrm>
          <a:prstGeom prst="ellipse">
            <a:avLst/>
          </a:prstGeom>
          <a:noFill/>
          <a:ln>
            <a:solidFill>
              <a:srgbClr val="C8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130020" y="3278968"/>
            <a:ext cx="433388" cy="936625"/>
          </a:xfrm>
          <a:prstGeom prst="straightConnector1">
            <a:avLst/>
          </a:prstGeom>
          <a:ln w="38100">
            <a:solidFill>
              <a:srgbClr val="C83C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778589">
            <a:off x="5095595" y="1332693"/>
            <a:ext cx="2844800" cy="1062038"/>
          </a:xfrm>
          <a:prstGeom prst="rect">
            <a:avLst/>
          </a:prstGeom>
          <a:solidFill>
            <a:schemeClr val="bg1"/>
          </a:solidFill>
          <a:ln w="38100">
            <a:solidFill>
              <a:srgbClr val="C83C5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  <a:latin typeface="Verdana Ref" pitchFamily="34" charset="0"/>
              </a:rPr>
              <a:t>Check führt hin zu Praxishilfen der Partner.</a:t>
            </a:r>
          </a:p>
          <a:p>
            <a:pPr>
              <a:lnSpc>
                <a:spcPct val="100000"/>
              </a:lnSpc>
              <a:spcBef>
                <a:spcPct val="4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accent1"/>
                </a:solidFill>
                <a:latin typeface="Verdana Ref" pitchFamily="34" charset="0"/>
              </a:rPr>
              <a:t>Im Internet hinterlegt.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11337" y="296738"/>
            <a:ext cx="7559955" cy="881289"/>
          </a:xfrm>
        </p:spPr>
        <p:txBody>
          <a:bodyPr/>
          <a:lstStyle/>
          <a:p>
            <a:r>
              <a:rPr lang="de-DE" dirty="0"/>
              <a:t>Die Praxishilfen der Partner</a:t>
            </a:r>
          </a:p>
        </p:txBody>
      </p:sp>
    </p:spTree>
    <p:extLst>
      <p:ext uri="{BB962C8B-B14F-4D97-AF65-F5344CB8AC3E}">
        <p14:creationId xmlns:p14="http://schemas.microsoft.com/office/powerpoint/2010/main" val="38267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5"/>
          <p:cNvSpPr txBox="1">
            <a:spLocks/>
          </p:cNvSpPr>
          <p:nvPr/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0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F7878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de-DE" smtClean="0"/>
              <a:t>Die Offensive Mittelstand - Ein Netzwerk starker Partner</a:t>
            </a:r>
            <a:endParaRPr lang="de-DE" dirty="0"/>
          </a:p>
        </p:txBody>
      </p:sp>
      <p:sp>
        <p:nvSpPr>
          <p:cNvPr id="1536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077143" y="273929"/>
            <a:ext cx="5216525" cy="644525"/>
          </a:xfrm>
          <a:prstGeom prst="rect">
            <a:avLst/>
          </a:prstGeom>
          <a:noFill/>
        </p:spPr>
        <p:txBody>
          <a:bodyPr/>
          <a:lstStyle/>
          <a:p>
            <a:r>
              <a:rPr lang="de-DE" altLang="de-DE" sz="2400" dirty="0"/>
              <a:t>Smartphone-Version </a:t>
            </a:r>
            <a:br>
              <a:rPr lang="de-DE" altLang="de-DE" sz="2400" dirty="0"/>
            </a:br>
            <a:r>
              <a:rPr lang="de-DE" altLang="de-DE" sz="2400" dirty="0"/>
              <a:t>des Checks (APP)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76363"/>
            <a:ext cx="3959225" cy="527843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 rot="20976840">
            <a:off x="878515" y="4879422"/>
            <a:ext cx="7347678" cy="7699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http://www.inqa-unternehmenscheck.de</a:t>
            </a:r>
          </a:p>
        </p:txBody>
      </p:sp>
      <p:pic>
        <p:nvPicPr>
          <p:cNvPr id="7" name="Picture 11" descr="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09738"/>
            <a:ext cx="2438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1689033"/>
            <a:ext cx="8529638" cy="3988439"/>
          </a:xfrm>
        </p:spPr>
        <p:txBody>
          <a:bodyPr/>
          <a:lstStyle/>
          <a:p>
            <a:pPr lvl="1"/>
            <a:r>
              <a:rPr lang="de-DE" sz="2000" dirty="0"/>
              <a:t>Der Check ist ein </a:t>
            </a:r>
            <a:r>
              <a:rPr lang="de-DE" sz="2000" dirty="0">
                <a:solidFill>
                  <a:srgbClr val="C83C5A"/>
                </a:solidFill>
              </a:rPr>
              <a:t>gemeinsamer Praxisstandard</a:t>
            </a:r>
            <a:r>
              <a:rPr lang="de-DE" sz="2000" dirty="0"/>
              <a:t>, den alle Partner gemeinsam entwickelt haben und anerkennen. </a:t>
            </a:r>
            <a:br>
              <a:rPr lang="de-DE" sz="2000" dirty="0"/>
            </a:br>
            <a:r>
              <a:rPr lang="de-DE" sz="2000" dirty="0"/>
              <a:t>Dies ermöglicht vielfältige Synergien auf den unterschiedlichsten Ebenen, da mit einem Instrument</a:t>
            </a:r>
            <a:br>
              <a:rPr lang="de-DE" sz="2000" dirty="0"/>
            </a:br>
            <a:r>
              <a:rPr lang="de-DE" sz="2000" dirty="0"/>
              <a:t>alle relevanten Themen abgedeckt werden. </a:t>
            </a:r>
          </a:p>
          <a:p>
            <a:pPr lvl="1"/>
            <a:r>
              <a:rPr lang="de-DE" sz="2000" dirty="0"/>
              <a:t>Sie erhalten ein </a:t>
            </a:r>
            <a:r>
              <a:rPr lang="de-DE" sz="2000" dirty="0">
                <a:solidFill>
                  <a:srgbClr val="C83C5A"/>
                </a:solidFill>
              </a:rPr>
              <a:t>Selbstbewertungs-Instrument,</a:t>
            </a:r>
            <a:r>
              <a:rPr lang="de-DE" sz="2000" dirty="0"/>
              <a:t> mit dem Sie Ihr Unternehmen entlang des Wertschöpfungsprozesses analysieren und verbessern können. </a:t>
            </a:r>
          </a:p>
          <a:p>
            <a:pPr lvl="1"/>
            <a:r>
              <a:rPr lang="de-DE" sz="2000" dirty="0"/>
              <a:t>Unternehmen, die sich mit dem Check selbst bewertet haben, können in die Internet-Datenbank „Gute-Bauunternehmen.de“ (in Planung „Gute Unternehmen.de“) der „Offensive Mittelstand“ aufgenommen werden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Bedeutung des Checks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4272555" y="3691023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4275730" y="1641561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5400000">
            <a:off x="4275730" y="2332123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5400000">
            <a:off x="4272555" y="3021098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95482" y="1497962"/>
            <a:ext cx="4329903" cy="4648692"/>
          </a:xfrm>
          <a:prstGeom prst="rect">
            <a:avLst/>
          </a:prstGeom>
          <a:noFill/>
          <a:ln w="57150">
            <a:solidFill>
              <a:schemeClr val="tx1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5400000">
            <a:off x="4272555" y="4301285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5400000">
            <a:off x="4272555" y="5010898"/>
            <a:ext cx="357004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6" name="Textfeld 15"/>
          <p:cNvSpPr txBox="1"/>
          <p:nvPr/>
        </p:nvSpPr>
        <p:spPr>
          <a:xfrm>
            <a:off x="4611609" y="1593011"/>
            <a:ext cx="41672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dirty="0">
                <a:solidFill>
                  <a:schemeClr val="accent1"/>
                </a:solidFill>
              </a:rPr>
              <a:t>Check „Wo liegen bei</a:t>
            </a:r>
            <a:br>
              <a:rPr lang="de-DE" sz="2000" b="0" dirty="0">
                <a:solidFill>
                  <a:schemeClr val="accent1"/>
                </a:solidFill>
              </a:rPr>
            </a:br>
            <a:r>
              <a:rPr lang="de-DE" sz="2000" b="0" dirty="0">
                <a:solidFill>
                  <a:schemeClr val="accent1"/>
                </a:solidFill>
              </a:rPr>
              <a:t>uns verborgene Potenziale?“</a:t>
            </a:r>
          </a:p>
          <a:p>
            <a:pPr algn="l"/>
            <a:r>
              <a:rPr lang="de-DE" sz="2000" b="0" dirty="0">
                <a:solidFill>
                  <a:schemeClr val="accent1"/>
                </a:solidFill>
              </a:rPr>
              <a:t>Das Wesentliche: Jedes </a:t>
            </a:r>
            <a:br>
              <a:rPr lang="de-DE" sz="2000" b="0" dirty="0">
                <a:solidFill>
                  <a:schemeClr val="accent1"/>
                </a:solidFill>
              </a:rPr>
            </a:br>
            <a:r>
              <a:rPr lang="de-DE" sz="2000" b="0" dirty="0">
                <a:solidFill>
                  <a:schemeClr val="accent1"/>
                </a:solidFill>
              </a:rPr>
              <a:t>Thema auf zwei Seiten.</a:t>
            </a:r>
          </a:p>
          <a:p>
            <a:pPr algn="l"/>
            <a:r>
              <a:rPr lang="de-DE" sz="2000" b="0" dirty="0">
                <a:solidFill>
                  <a:schemeClr val="accent1"/>
                </a:solidFill>
              </a:rPr>
              <a:t>Tipps und Anregungen</a:t>
            </a:r>
            <a:br>
              <a:rPr lang="de-DE" sz="2000" b="0" dirty="0">
                <a:solidFill>
                  <a:schemeClr val="accent1"/>
                </a:solidFill>
              </a:rPr>
            </a:br>
            <a:r>
              <a:rPr lang="de-DE" sz="2000" b="0" dirty="0">
                <a:solidFill>
                  <a:schemeClr val="accent1"/>
                </a:solidFill>
              </a:rPr>
              <a:t>wie man es gut machen könnte.</a:t>
            </a:r>
          </a:p>
          <a:p>
            <a:pPr algn="l"/>
            <a:r>
              <a:rPr lang="de-DE" sz="2000" b="0" dirty="0">
                <a:solidFill>
                  <a:schemeClr val="accent1"/>
                </a:solidFill>
              </a:rPr>
              <a:t>Unternehmer kann direkt selbst beginnen.</a:t>
            </a:r>
          </a:p>
          <a:p>
            <a:pPr algn="l"/>
            <a:r>
              <a:rPr lang="de-DE" sz="2000" b="0" dirty="0">
                <a:solidFill>
                  <a:schemeClr val="accent1"/>
                </a:solidFill>
              </a:rPr>
              <a:t>Selbstbewertung mit Selbst-</a:t>
            </a:r>
            <a:br>
              <a:rPr lang="de-DE" sz="2000" b="0" dirty="0">
                <a:solidFill>
                  <a:schemeClr val="accent1"/>
                </a:solidFill>
              </a:rPr>
            </a:br>
            <a:r>
              <a:rPr lang="de-DE" sz="2000" b="0" dirty="0" err="1">
                <a:solidFill>
                  <a:schemeClr val="accent1"/>
                </a:solidFill>
              </a:rPr>
              <a:t>erklärung</a:t>
            </a:r>
            <a:endParaRPr lang="de-DE" sz="2000" b="0" dirty="0">
              <a:solidFill>
                <a:schemeClr val="accent1"/>
              </a:solidFill>
            </a:endParaRPr>
          </a:p>
          <a:p>
            <a:pPr algn="l"/>
            <a:r>
              <a:rPr lang="de-DE" sz="2000" b="0" dirty="0">
                <a:solidFill>
                  <a:schemeClr val="accent1"/>
                </a:solidFill>
              </a:rPr>
              <a:t>Liste „Gute Bauunternehmen“ im Internet (Neu: in Planung auch „Gute-Unternehmen.de“)</a:t>
            </a:r>
          </a:p>
          <a:p>
            <a:pPr algn="l"/>
            <a:endParaRPr lang="de-DE" sz="2000" b="0" dirty="0">
              <a:solidFill>
                <a:schemeClr val="accent1"/>
              </a:solidFill>
            </a:endParaRPr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Was bringt der Check meinem Unternehmen</a:t>
            </a:r>
            <a:endParaRPr lang="de-DE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67366" y="1497962"/>
            <a:ext cx="3745334" cy="464869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8" name="Grafik 2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46" y="1706181"/>
            <a:ext cx="3002217" cy="4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7824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Potenzialanalyse mit dem</a:t>
            </a:r>
            <a:br>
              <a:rPr lang="de-DE" dirty="0" smtClean="0"/>
            </a:br>
            <a:r>
              <a:rPr lang="de-DE" dirty="0" smtClean="0"/>
              <a:t>INQA-Unternehmenscheck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4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7098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Offensive </a:t>
            </a:r>
            <a:r>
              <a:rPr lang="de-DE" dirty="0" smtClean="0"/>
              <a:t>Mittelstand</a:t>
            </a:r>
            <a:endParaRPr lang="de-DE" dirty="0"/>
          </a:p>
          <a:p>
            <a:pPr>
              <a:buFontTx/>
            </a:pPr>
            <a:r>
              <a:rPr lang="de-DE" dirty="0" smtClean="0"/>
              <a:t>–</a:t>
            </a:r>
            <a:r>
              <a:rPr lang="de-DE" dirty="0" smtClean="0"/>
              <a:t> </a:t>
            </a:r>
            <a:r>
              <a:rPr lang="de-DE" dirty="0"/>
              <a:t>Gut für Deutschland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2" y="4831682"/>
            <a:ext cx="4146741" cy="1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C83C5A"/>
                </a:solidFill>
              </a:rPr>
              <a:t>Arbeitsauftrag:</a:t>
            </a:r>
          </a:p>
          <a:p>
            <a:pPr lvl="1">
              <a:spcAft>
                <a:spcPts val="600"/>
              </a:spcAft>
            </a:pP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/>
              <a:t>Um den Check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kennenzulernen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schauen wir uns zwei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Themen </a:t>
            </a:r>
            <a:r>
              <a:rPr lang="de-DE" sz="2400" dirty="0"/>
              <a:t>genauer an</a:t>
            </a:r>
            <a:r>
              <a:rPr lang="de-DE" sz="2400" dirty="0" smtClean="0"/>
              <a:t>.</a:t>
            </a:r>
          </a:p>
          <a:p>
            <a:pPr lvl="1">
              <a:spcAft>
                <a:spcPts val="600"/>
              </a:spcAft>
            </a:pPr>
            <a:endParaRPr lang="de-DE" sz="2400" dirty="0"/>
          </a:p>
          <a:p>
            <a:pPr marL="180975" lvl="1" indent="0">
              <a:spcAft>
                <a:spcPts val="600"/>
              </a:spcAft>
              <a:buNone/>
            </a:pPr>
            <a:r>
              <a:rPr lang="de-DE" sz="1800" dirty="0" smtClean="0"/>
              <a:t>Danach diskutieren wir </a:t>
            </a:r>
            <a:br>
              <a:rPr lang="de-DE" sz="1800" dirty="0" smtClean="0"/>
            </a:br>
            <a:r>
              <a:rPr lang="de-DE" sz="1800" dirty="0" smtClean="0"/>
              <a:t>gemeinsam unsere</a:t>
            </a:r>
            <a:br>
              <a:rPr lang="de-DE" sz="1800" dirty="0" smtClean="0"/>
            </a:br>
            <a:r>
              <a:rPr lang="de-DE" sz="1800" dirty="0" smtClean="0"/>
              <a:t>Erfahrungen beim </a:t>
            </a:r>
            <a:br>
              <a:rPr lang="de-DE" sz="1800" dirty="0" smtClean="0"/>
            </a:br>
            <a:r>
              <a:rPr lang="de-DE" sz="1800" dirty="0" smtClean="0"/>
              <a:t>bearbeiten des Checks.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9" name="Grafik 2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2" y="1692543"/>
            <a:ext cx="3002217" cy="4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INQA-Unternehmenscheck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9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C83C5A"/>
                </a:solidFill>
              </a:rPr>
              <a:t>Arbeitsauftrag:</a:t>
            </a:r>
          </a:p>
          <a:p>
            <a:pPr lvl="1">
              <a:spcAft>
                <a:spcPts val="600"/>
              </a:spcAft>
            </a:pP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/>
              <a:t>Check selbst komplett</a:t>
            </a:r>
            <a:br>
              <a:rPr lang="de-DE" sz="2400" dirty="0"/>
            </a:br>
            <a:r>
              <a:rPr lang="de-DE" sz="2400" dirty="0"/>
              <a:t>bearbeiten. </a:t>
            </a:r>
          </a:p>
          <a:p>
            <a:pPr lvl="1">
              <a:spcAft>
                <a:spcPts val="600"/>
              </a:spcAft>
            </a:pPr>
            <a:r>
              <a:rPr lang="de-DE" sz="2400" dirty="0"/>
              <a:t>Beachten Sie die </a:t>
            </a:r>
            <a:r>
              <a:rPr lang="de-DE" sz="2400" dirty="0" smtClean="0"/>
              <a:t>Vollständigkeitskriterien.</a:t>
            </a:r>
            <a:endParaRPr lang="de-DE" sz="2400" dirty="0"/>
          </a:p>
          <a:p>
            <a:pPr lvl="1">
              <a:spcAft>
                <a:spcPts val="600"/>
              </a:spcAft>
            </a:pPr>
            <a:endParaRPr lang="de-DE" sz="2400" dirty="0" smtClean="0"/>
          </a:p>
          <a:p>
            <a:pPr marL="180975" lvl="1" indent="0">
              <a:spcAft>
                <a:spcPts val="600"/>
              </a:spcAft>
              <a:buNone/>
            </a:pPr>
            <a:r>
              <a:rPr lang="de-DE" sz="2400" dirty="0" smtClean="0"/>
              <a:t>Am </a:t>
            </a:r>
            <a:r>
              <a:rPr lang="de-DE" sz="2400" dirty="0"/>
              <a:t>Ende haben Sie</a:t>
            </a:r>
            <a:br>
              <a:rPr lang="de-DE" sz="2400" dirty="0"/>
            </a:br>
            <a:r>
              <a:rPr lang="de-DE" sz="2400" dirty="0"/>
              <a:t>einen guten Überblick über ihre Potenziale.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INQA-Unternehmenscheck </a:t>
            </a:r>
            <a:br>
              <a:rPr lang="de-DE" dirty="0" smtClean="0"/>
            </a:br>
            <a:r>
              <a:rPr lang="de-DE" dirty="0" smtClean="0"/>
              <a:t>selber ausfüllen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9" name="Grafik 2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2" y="1692543"/>
            <a:ext cx="3002217" cy="4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25451" y="1484324"/>
            <a:ext cx="4022512" cy="3988439"/>
          </a:xfrm>
        </p:spPr>
        <p:txBody>
          <a:bodyPr/>
          <a:lstStyle/>
          <a:p>
            <a:pPr marL="180975" lvl="1" indent="0">
              <a:spcAft>
                <a:spcPts val="600"/>
              </a:spcAft>
              <a:buNone/>
            </a:pPr>
            <a:r>
              <a:rPr lang="de-DE" sz="2400" dirty="0"/>
              <a:t>Was waren Ihre Eindrücke und Erfahrungen beim bearbeiten des Checks?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 smtClean="0"/>
              <a:t>INQA-Unternehmenscheck </a:t>
            </a:r>
            <a:br>
              <a:rPr lang="de-DE" dirty="0" smtClean="0"/>
            </a:br>
            <a:r>
              <a:rPr lang="de-DE" dirty="0" smtClean="0"/>
              <a:t>selber ausfüllen</a:t>
            </a:r>
            <a:endParaRPr lang="de-DE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7242" y="1484324"/>
            <a:ext cx="3745334" cy="4648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pic>
        <p:nvPicPr>
          <p:cNvPr id="9" name="Grafik 2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2" y="1692543"/>
            <a:ext cx="3002217" cy="42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1337" y="3510754"/>
            <a:ext cx="4022512" cy="1156788"/>
          </a:xfrm>
        </p:spPr>
        <p:txBody>
          <a:bodyPr/>
          <a:lstStyle/>
          <a:p>
            <a:r>
              <a:rPr lang="de-DE" altLang="de-DE" dirty="0" smtClean="0"/>
              <a:t>Unterstützungserklärung</a:t>
            </a:r>
            <a:r>
              <a:rPr lang="de-DE" altLang="de-DE" dirty="0"/>
              <a:t>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/>
              <a:t>Unternehmer Unterstützungs-</a:t>
            </a:r>
            <a:br>
              <a:rPr lang="de-DE" dirty="0"/>
            </a:br>
            <a:r>
              <a:rPr lang="de-DE" dirty="0"/>
              <a:t>Initiative</a:t>
            </a:r>
          </a:p>
        </p:txBody>
      </p:sp>
      <p:sp>
        <p:nvSpPr>
          <p:cNvPr id="10" name="Rechteck 9"/>
          <p:cNvSpPr/>
          <p:nvPr/>
        </p:nvSpPr>
        <p:spPr>
          <a:xfrm>
            <a:off x="4425451" y="1521985"/>
            <a:ext cx="4032250" cy="454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57" y="1668534"/>
            <a:ext cx="3027818" cy="423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1337" y="1602114"/>
            <a:ext cx="3015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sz="2000" b="0" dirty="0">
                <a:solidFill>
                  <a:schemeClr val="accent1"/>
                </a:solidFill>
              </a:rPr>
              <a:t>Unternehmen committen sich öffentlich mit den Zielen der</a:t>
            </a:r>
            <a:br>
              <a:rPr lang="de-DE" altLang="de-DE" sz="2000" b="0" dirty="0">
                <a:solidFill>
                  <a:schemeClr val="accent1"/>
                </a:solidFill>
              </a:rPr>
            </a:br>
            <a:r>
              <a:rPr lang="de-DE" altLang="de-DE" sz="2000" b="0" dirty="0">
                <a:solidFill>
                  <a:schemeClr val="accent1"/>
                </a:solidFill>
              </a:rPr>
              <a:t>Offensive Mittelstand.</a:t>
            </a:r>
          </a:p>
          <a:p>
            <a:pPr algn="l"/>
            <a:endParaRPr lang="de-DE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44522" y="369308"/>
            <a:ext cx="7559955" cy="881289"/>
          </a:xfrm>
        </p:spPr>
        <p:txBody>
          <a:bodyPr/>
          <a:lstStyle/>
          <a:p>
            <a:r>
              <a:rPr lang="de-DE" dirty="0" smtClean="0"/>
              <a:t>Mehr Informationen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" y="1411690"/>
            <a:ext cx="5333980" cy="529033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30409" y="2833688"/>
            <a:ext cx="475297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800" b="0" dirty="0"/>
              <a:t>Wo finde ich was </a:t>
            </a:r>
            <a:br>
              <a:rPr lang="de-DE" sz="2800" b="0" dirty="0"/>
            </a:br>
            <a:r>
              <a:rPr lang="de-DE" sz="2800" b="0" dirty="0"/>
              <a:t>auf der Homepage? &gt;&gt;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72842" y="5978406"/>
            <a:ext cx="397878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Homepage: www.offensive-mittelstand.de</a:t>
            </a:r>
            <a:endParaRPr lang="de-DE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Partner der Offensive Mittelstand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96950" y="1412875"/>
            <a:ext cx="7467600" cy="46466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altLang="de-DE" sz="1800" b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70982" y="5826125"/>
            <a:ext cx="7493568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68651" y="5792788"/>
            <a:ext cx="239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10000"/>
              </a:spcAft>
              <a:buClrTx/>
              <a:buFontTx/>
              <a:buNone/>
            </a:pPr>
            <a:r>
              <a:rPr lang="de-DE" altLang="de-DE" sz="1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Insgesamt über 240 Partner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45242" y="2151063"/>
            <a:ext cx="6895990" cy="40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BDA Bundesvereinigung der Deutschen Arbeitgeberverbände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Zentralverband des Deutschen Handwerks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Bundesagentur für Arbeit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Deutscher Steuerberaterverband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Bundessteuerberaterkammer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Kammern, Innungen, Unternehmerverbände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 BCE Industriegewerkschaft Bergbau, Chemie, Energie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DVR – Deutscher Verkehrssicherheitsrat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für Mittelstandsforschung Bonn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RKW Rationalisierungs- und Innovationszentrum der Deutschen Wirtschaft e. V. 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Bundesministerium für Arbeit und Soziales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Deutsche Gesetzliche Unfallversicherung (DGUV) 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Krankenkassen &gt; IKK, BKK, AOK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Universitäten, Hochschulen, Institute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Unternehmensberater</a:t>
            </a:r>
          </a:p>
          <a:p>
            <a:pPr marL="285750" indent="-285750"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Font typeface="Wingdings" pitchFamily="2" charset="2"/>
              <a:buChar char="§"/>
              <a:defRPr/>
            </a:pPr>
            <a:r>
              <a:rPr lang="de-DE" altLang="de-DE" sz="1400" b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Tx/>
              <a:buFontTx/>
              <a:buNone/>
              <a:defRPr/>
            </a:pPr>
            <a:endParaRPr lang="de-DE" altLang="de-DE" sz="1400" b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25224" y="1820863"/>
            <a:ext cx="857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70982" y="1412875"/>
            <a:ext cx="7493567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039219" y="1412875"/>
            <a:ext cx="5375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Runder Tisch Offensive Mittelstand – Gut für Deutschland</a:t>
            </a:r>
            <a:br>
              <a:rPr lang="de-DE" altLang="de-DE" sz="1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altLang="de-DE" sz="12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08165" y="6194106"/>
            <a:ext cx="588327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z="1000" dirty="0" smtClean="0"/>
              <a:t>Die Offensive </a:t>
            </a:r>
            <a:r>
              <a:rPr lang="de-DE" sz="1000" dirty="0"/>
              <a:t>Mittelstand - </a:t>
            </a:r>
            <a:r>
              <a:rPr lang="de-DE" sz="1000" dirty="0" smtClean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500" y="2125769"/>
            <a:ext cx="8529638" cy="3988439"/>
          </a:xfrm>
        </p:spPr>
        <p:txBody>
          <a:bodyPr/>
          <a:lstStyle/>
          <a:p>
            <a:pPr lvl="1"/>
            <a:r>
              <a:rPr lang="de-DE" sz="2000" dirty="0"/>
              <a:t>Handlungsbedingungen für gute Mittelständler fördern.</a:t>
            </a:r>
          </a:p>
          <a:p>
            <a:pPr lvl="1"/>
            <a:r>
              <a:rPr lang="de-DE" sz="2000" dirty="0"/>
              <a:t>Unternehmen helfen, ihre Prozesse präventiv und innovativ zu gestalten.</a:t>
            </a:r>
          </a:p>
          <a:p>
            <a:pPr lvl="1"/>
            <a:r>
              <a:rPr lang="de-DE" sz="2000" dirty="0"/>
              <a:t>Unternehmen helfen, die besten Köpfe zu binden und zu gewinnen.</a:t>
            </a:r>
          </a:p>
          <a:p>
            <a:pPr lvl="1"/>
            <a:r>
              <a:rPr lang="de-DE" sz="2000" dirty="0"/>
              <a:t>Energien für eine wirkungsvolle Unterstützung des Mittelstands bündeln.</a:t>
            </a:r>
          </a:p>
          <a:p>
            <a:pPr lvl="1"/>
            <a:r>
              <a:rPr lang="de-DE" sz="2000" dirty="0"/>
              <a:t>Image des Mittelstands als Motor für Innovationen in Deutschland fördern. </a:t>
            </a:r>
            <a:endParaRPr lang="de-DE" sz="2000" dirty="0" smtClean="0"/>
          </a:p>
          <a:p>
            <a:pPr marL="180975" lvl="1" indent="0">
              <a:buNone/>
            </a:pPr>
            <a:endParaRPr lang="de-DE" sz="2000" dirty="0"/>
          </a:p>
          <a:p>
            <a:pPr marL="180975" lvl="1" indent="0">
              <a:buNone/>
            </a:pPr>
            <a:r>
              <a:rPr lang="de-DE" sz="2000" dirty="0">
                <a:solidFill>
                  <a:srgbClr val="C83C5A"/>
                </a:solidFill>
              </a:rPr>
              <a:t>Grundidee: Mittelstand und seine Partner kümmern sich selbst um </a:t>
            </a:r>
          </a:p>
          <a:p>
            <a:pPr marL="180975" lvl="1" indent="0">
              <a:buNone/>
            </a:pPr>
            <a:r>
              <a:rPr lang="de-DE" sz="2000" dirty="0">
                <a:solidFill>
                  <a:srgbClr val="C83C5A"/>
                </a:solidFill>
              </a:rPr>
              <a:t>die Verbesserung der Rahmenbedingungen.</a:t>
            </a:r>
            <a:endParaRPr lang="de-DE" sz="2000" dirty="0" smtClean="0">
              <a:solidFill>
                <a:srgbClr val="C83C5A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11337" y="238682"/>
            <a:ext cx="7559955" cy="881289"/>
          </a:xfrm>
        </p:spPr>
        <p:txBody>
          <a:bodyPr/>
          <a:lstStyle/>
          <a:p>
            <a:r>
              <a:rPr lang="de-DE" dirty="0"/>
              <a:t>Ziele der Offensive Mittelstand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4481" y="1471600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Ziele und Philosophie</a:t>
            </a:r>
          </a:p>
        </p:txBody>
      </p:sp>
    </p:spTree>
    <p:extLst>
      <p:ext uri="{BB962C8B-B14F-4D97-AF65-F5344CB8AC3E}">
        <p14:creationId xmlns:p14="http://schemas.microsoft.com/office/powerpoint/2010/main" val="1129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3225" y="1879073"/>
            <a:ext cx="7819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Die </a:t>
            </a:r>
            <a:r>
              <a:rPr lang="de-DE" altLang="de-DE" sz="2000" b="0" dirty="0"/>
              <a:t>Akteure helfen sich selbst in eigener Verantwortung und ehrenamtlich. 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Die </a:t>
            </a:r>
            <a:r>
              <a:rPr lang="de-DE" altLang="de-DE" sz="2000" b="0" dirty="0"/>
              <a:t>Akteure machen im Konsens ihre Gemeinsamkeiten sichtbar.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entwickelt daraus ihre eigenen </a:t>
            </a:r>
            <a:r>
              <a:rPr lang="de-DE" altLang="de-DE" sz="2000" b="0" dirty="0" smtClean="0"/>
              <a:t>Qualitätsstandards </a:t>
            </a:r>
            <a:r>
              <a:rPr lang="de-DE" altLang="de-DE" sz="2000" b="0" dirty="0"/>
              <a:t>und Instrumente.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setzen sie </a:t>
            </a:r>
            <a:r>
              <a:rPr lang="de-DE" altLang="de-DE" sz="2000" b="0" dirty="0">
                <a:solidFill>
                  <a:schemeClr val="accent1"/>
                </a:solidFill>
              </a:rPr>
              <a:t>gemeinsam</a:t>
            </a:r>
            <a:r>
              <a:rPr lang="de-DE" altLang="de-DE" sz="2000" b="0" dirty="0"/>
              <a:t> um.</a:t>
            </a:r>
          </a:p>
          <a:p>
            <a:pPr lvl="1" algn="l">
              <a:lnSpc>
                <a:spcPct val="100000"/>
              </a:lnSpc>
              <a:spcBef>
                <a:spcPct val="30000"/>
              </a:spcBef>
              <a:spcAft>
                <a:spcPct val="10000"/>
              </a:spcAft>
              <a:buClr>
                <a:srgbClr val="6699FF"/>
              </a:buClr>
              <a:buSzTx/>
            </a:pPr>
            <a:r>
              <a:rPr lang="de-DE" altLang="de-DE" sz="2000" b="0" dirty="0" smtClean="0"/>
              <a:t>Sie </a:t>
            </a:r>
            <a:r>
              <a:rPr lang="de-DE" altLang="de-DE" sz="2000" b="0" dirty="0"/>
              <a:t>suchen ständig weitere „idealistische“ </a:t>
            </a:r>
            <a:r>
              <a:rPr lang="de-DE" altLang="de-DE" sz="2000" b="0" dirty="0" smtClean="0"/>
              <a:t>Partner</a:t>
            </a:r>
            <a:r>
              <a:rPr lang="de-DE" altLang="de-DE" sz="2000" b="0" dirty="0"/>
              <a:t>.</a:t>
            </a:r>
            <a:endParaRPr lang="de-DE" sz="2000" b="0" dirty="0">
              <a:solidFill>
                <a:srgbClr val="C83C5A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59748" y="5145599"/>
            <a:ext cx="783203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altLang="de-DE" b="0" dirty="0">
                <a:solidFill>
                  <a:schemeClr val="accent1"/>
                </a:solidFill>
              </a:rPr>
              <a:t>Initiiert und unterstützt vom BMAS unter </a:t>
            </a:r>
            <a:r>
              <a:rPr lang="de-DE" altLang="de-DE" b="0" dirty="0" smtClean="0">
                <a:solidFill>
                  <a:schemeClr val="accent1"/>
                </a:solidFill>
              </a:rPr>
              <a:t/>
            </a:r>
            <a:br>
              <a:rPr lang="de-DE" altLang="de-DE" b="0" dirty="0" smtClean="0">
                <a:solidFill>
                  <a:schemeClr val="accent1"/>
                </a:solidFill>
              </a:rPr>
            </a:br>
            <a:r>
              <a:rPr lang="de-DE" altLang="de-DE" b="0" dirty="0" smtClean="0">
                <a:solidFill>
                  <a:schemeClr val="accent1"/>
                </a:solidFill>
              </a:rPr>
              <a:t>dem Dach </a:t>
            </a:r>
            <a:r>
              <a:rPr lang="de-DE" altLang="de-DE" b="0" dirty="0">
                <a:solidFill>
                  <a:schemeClr val="accent1"/>
                </a:solidFill>
              </a:rPr>
              <a:t>von INQA.</a:t>
            </a:r>
          </a:p>
          <a:p>
            <a:pPr algn="l"/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297689" y="631629"/>
            <a:ext cx="7559955" cy="8812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Unabhängige nationale Initiative</a:t>
            </a:r>
            <a:endParaRPr lang="de-DE" dirty="0"/>
          </a:p>
        </p:txBody>
      </p:sp>
      <p:sp>
        <p:nvSpPr>
          <p:cNvPr id="3" name="Gleichschenkliges Dreieck 2"/>
          <p:cNvSpPr/>
          <p:nvPr/>
        </p:nvSpPr>
        <p:spPr>
          <a:xfrm rot="5400000">
            <a:off x="539053" y="1917544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5400000">
            <a:off x="527677" y="2629512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5400000">
            <a:off x="529949" y="3355128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Gleichschenkliges Dreieck 16"/>
          <p:cNvSpPr/>
          <p:nvPr/>
        </p:nvSpPr>
        <p:spPr>
          <a:xfrm rot="5400000">
            <a:off x="545869" y="4094392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Gleichschenkliges Dreieck 17"/>
          <p:cNvSpPr/>
          <p:nvPr/>
        </p:nvSpPr>
        <p:spPr>
          <a:xfrm rot="5400000">
            <a:off x="548141" y="4547048"/>
            <a:ext cx="252487" cy="334309"/>
          </a:xfrm>
          <a:prstGeom prst="triangle">
            <a:avLst/>
          </a:prstGeom>
          <a:solidFill>
            <a:srgbClr val="C83C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ußzeilenplatzhalter 5"/>
          <p:cNvSpPr txBox="1">
            <a:spLocks/>
          </p:cNvSpPr>
          <p:nvPr/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>
            <a:defPPr>
              <a:defRPr lang="de-DE"/>
            </a:defPPr>
            <a:lvl1pPr algn="l">
              <a:defRPr sz="1000"/>
            </a:lvl1pPr>
          </a:lstStyle>
          <a:p>
            <a:r>
              <a:rPr lang="de-DE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4009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fld id="{21ECFBFC-BFE7-4702-9F2A-8102170FB01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3622" y="6177242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pic>
        <p:nvPicPr>
          <p:cNvPr id="8" name="Picture 3" descr="2005-08-10-Lorenzhof-Beratungssituationen_Freigelände-layout_DSC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32704"/>
          <a:stretch>
            <a:fillRect/>
          </a:stretch>
        </p:blipFill>
        <p:spPr bwMode="auto">
          <a:xfrm>
            <a:off x="744537" y="1148963"/>
            <a:ext cx="74628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685800" y="367824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dirty="0" smtClean="0"/>
              <a:t>Der </a:t>
            </a:r>
            <a:r>
              <a:rPr lang="de-DE" dirty="0"/>
              <a:t>INQA-Unternehmens-</a:t>
            </a:r>
            <a:br>
              <a:rPr lang="de-DE" dirty="0"/>
            </a:br>
            <a:r>
              <a:rPr lang="de-DE" dirty="0"/>
              <a:t>check „Guter Mittelstand“</a:t>
            </a:r>
          </a:p>
        </p:txBody>
      </p:sp>
    </p:spTree>
    <p:extLst>
      <p:ext uri="{BB962C8B-B14F-4D97-AF65-F5344CB8AC3E}">
        <p14:creationId xmlns:p14="http://schemas.microsoft.com/office/powerpoint/2010/main" val="4591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Der INQA-Unternehmenscheck</a:t>
            </a:r>
            <a:br>
              <a:rPr lang="de-DE" dirty="0" smtClean="0"/>
            </a:br>
            <a:r>
              <a:rPr lang="de-DE" dirty="0" smtClean="0"/>
              <a:t>„Guter Mittelstand“</a:t>
            </a:r>
            <a:endParaRPr lang="de-DE" dirty="0"/>
          </a:p>
        </p:txBody>
      </p:sp>
      <p:pic>
        <p:nvPicPr>
          <p:cNvPr id="16" name="Grafik 10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6" y="1497771"/>
            <a:ext cx="3245664" cy="45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5" y="1387827"/>
            <a:ext cx="5097825" cy="4682618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 rot="16200000">
            <a:off x="784812" y="3800968"/>
            <a:ext cx="966515" cy="19403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>
          <a:xfrm rot="16200000">
            <a:off x="1688277" y="1394944"/>
            <a:ext cx="348118" cy="1188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Ellipse 20"/>
          <p:cNvSpPr/>
          <p:nvPr/>
        </p:nvSpPr>
        <p:spPr>
          <a:xfrm rot="16200000">
            <a:off x="1904071" y="1085403"/>
            <a:ext cx="348118" cy="25038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26206" y="5906873"/>
            <a:ext cx="3978782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Homepage: www.offensive-mittelstand.de</a:t>
            </a:r>
            <a:endParaRPr lang="de-DE" sz="1600" b="0" dirty="0">
              <a:solidFill>
                <a:schemeClr val="tx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04211" y="5907605"/>
            <a:ext cx="1084528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1600" b="0" dirty="0" smtClean="0">
                <a:solidFill>
                  <a:schemeClr val="tx2"/>
                </a:solidFill>
              </a:rPr>
              <a:t>Broschüre</a:t>
            </a:r>
            <a:endParaRPr lang="de-DE" sz="1600" b="0" dirty="0">
              <a:solidFill>
                <a:schemeClr val="tx2"/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23622" y="6177242"/>
            <a:ext cx="5883275" cy="365125"/>
          </a:xfrm>
          <a:prstGeom prst="rect">
            <a:avLst/>
          </a:prstGeom>
        </p:spPr>
        <p:txBody>
          <a:bodyPr bIns="0" anchor="b"/>
          <a:lstStyle/>
          <a:p>
            <a:pPr algn="l"/>
            <a:r>
              <a:rPr lang="de-DE" sz="1000" dirty="0"/>
              <a:t>Die Offensive </a:t>
            </a:r>
            <a:r>
              <a:rPr lang="de-DE" sz="1000" dirty="0"/>
              <a:t>Mittelstand - </a:t>
            </a:r>
            <a:r>
              <a:rPr lang="de-DE" sz="1000" dirty="0"/>
              <a:t>Ein Netzwerk starker Partner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026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7906" y="383708"/>
            <a:ext cx="7559955" cy="881289"/>
          </a:xfrm>
        </p:spPr>
        <p:txBody>
          <a:bodyPr/>
          <a:lstStyle/>
          <a:p>
            <a:r>
              <a:rPr lang="de-DE" dirty="0" smtClean="0"/>
              <a:t>Anforderungen und Ausgangsüberlegung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708969" y="6191694"/>
            <a:ext cx="5883275" cy="365125"/>
          </a:xfrm>
        </p:spPr>
        <p:txBody>
          <a:bodyPr/>
          <a:lstStyle/>
          <a:p>
            <a:pPr algn="l"/>
            <a:r>
              <a:rPr lang="de-DE" dirty="0" smtClean="0"/>
              <a:t>Die Offensive </a:t>
            </a:r>
            <a:r>
              <a:rPr lang="de-DE" dirty="0"/>
              <a:t>Mittelstand - </a:t>
            </a:r>
            <a:r>
              <a:rPr lang="de-DE" dirty="0" smtClean="0"/>
              <a:t>Ein Netzwerk starker Partner</a:t>
            </a:r>
            <a:endParaRPr lang="de-DE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9187" y="1416073"/>
            <a:ext cx="7200899" cy="41052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45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endParaRPr lang="de-DE" altLang="de-DE" sz="1600" b="1">
              <a:latin typeface="Verdana Ref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9187" y="1333237"/>
            <a:ext cx="7200899" cy="1094758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24250" y="1333237"/>
            <a:ext cx="233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accent1"/>
                </a:solidFill>
                <a:latin typeface="Verdana Ref" pitchFamily="34" charset="0"/>
              </a:rPr>
              <a:t>Ausgangsüberlegung: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19187" y="1597732"/>
            <a:ext cx="720089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spcAft>
                <a:spcPct val="1000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accent1"/>
                </a:solidFill>
                <a:latin typeface="Verdana Ref" pitchFamily="34" charset="0"/>
              </a:rPr>
              <a:t>Ein gemeinsames Handlungsinstrument, das </a:t>
            </a:r>
            <a:r>
              <a:rPr lang="de-DE" altLang="de-DE" sz="1600" b="1" dirty="0" smtClean="0">
                <a:solidFill>
                  <a:schemeClr val="accent1"/>
                </a:solidFill>
                <a:latin typeface="Verdana Ref" pitchFamily="34" charset="0"/>
              </a:rPr>
              <a:t>Unternehmen ganz </a:t>
            </a:r>
            <a:r>
              <a:rPr lang="de-DE" altLang="de-DE" sz="1600" b="1" dirty="0">
                <a:solidFill>
                  <a:schemeClr val="accent1"/>
                </a:solidFill>
                <a:latin typeface="Verdana Ref" pitchFamily="34" charset="0"/>
              </a:rPr>
              <a:t>konkret hilft, die zentralen </a:t>
            </a:r>
            <a:r>
              <a:rPr lang="de-DE" altLang="de-DE" sz="1600" b="1" dirty="0" smtClean="0">
                <a:solidFill>
                  <a:schemeClr val="accent1"/>
                </a:solidFill>
                <a:latin typeface="Verdana Ref" pitchFamily="34" charset="0"/>
              </a:rPr>
              <a:t>neuen Herausforderungen </a:t>
            </a:r>
            <a:r>
              <a:rPr lang="de-DE" altLang="de-DE" sz="1600" b="1" dirty="0">
                <a:solidFill>
                  <a:schemeClr val="accent1"/>
                </a:solidFill>
                <a:latin typeface="Verdana Ref" pitchFamily="34" charset="0"/>
              </a:rPr>
              <a:t>als Chance für den Wettbewerb zu nutzen</a:t>
            </a:r>
            <a:r>
              <a:rPr lang="de-DE" altLang="de-DE" sz="1600" b="1" dirty="0" smtClean="0">
                <a:solidFill>
                  <a:schemeClr val="accent1"/>
                </a:solidFill>
                <a:latin typeface="Verdana Ref" pitchFamily="34" charset="0"/>
              </a:rPr>
              <a:t>.</a:t>
            </a:r>
            <a:endParaRPr lang="de-DE" altLang="de-DE" sz="1600" b="1" dirty="0">
              <a:solidFill>
                <a:schemeClr val="accent1"/>
              </a:solidFill>
              <a:latin typeface="Verdana Ref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19187" y="5375298"/>
            <a:ext cx="72009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  <a:t>Leitfaden und Check beschreiben die gute Praxis </a:t>
            </a:r>
            <a:b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</a:br>
            <a: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  <a:t>der Arbeits- und Organisationsgestaltung in </a:t>
            </a:r>
            <a:b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</a:br>
            <a: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  <a:t>erfolgreichen Unternehmen </a:t>
            </a:r>
            <a:r>
              <a:rPr lang="de-DE" altLang="de-DE" sz="1600" b="1" dirty="0" smtClean="0">
                <a:solidFill>
                  <a:schemeClr val="bg1"/>
                </a:solidFill>
              </a:rPr>
              <a:t>–</a:t>
            </a:r>
            <a:r>
              <a:rPr lang="de-DE" altLang="de-DE" sz="1600" dirty="0" smtClean="0">
                <a:solidFill>
                  <a:schemeClr val="bg1"/>
                </a:solidFill>
                <a:latin typeface="Verdana Ref" pitchFamily="34" charset="0"/>
              </a:rPr>
              <a:t> </a:t>
            </a:r>
            <a:r>
              <a:rPr lang="de-DE" altLang="de-DE" sz="1600" b="1" dirty="0" smtClean="0">
                <a:solidFill>
                  <a:schemeClr val="bg1"/>
                </a:solidFill>
                <a:latin typeface="Verdana Ref" pitchFamily="34" charset="0"/>
              </a:rPr>
              <a:t>den </a:t>
            </a:r>
            <a:r>
              <a:rPr lang="de-DE" altLang="de-DE" sz="1600" b="1" dirty="0">
                <a:solidFill>
                  <a:schemeClr val="bg1"/>
                </a:solidFill>
                <a:latin typeface="Verdana Ref" pitchFamily="34" charset="0"/>
              </a:rPr>
              <a:t>Erfolgsweg des Mittelstands.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20784598">
            <a:off x="1489920" y="2805288"/>
            <a:ext cx="184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1" dirty="0" smtClean="0">
                <a:solidFill>
                  <a:srgbClr val="EAEAEA"/>
                </a:solidFill>
              </a:rPr>
              <a:t>Fachkräfte-</a:t>
            </a:r>
            <a:br>
              <a:rPr lang="de-DE" altLang="de-DE" sz="2400" b="1" dirty="0" smtClean="0">
                <a:solidFill>
                  <a:srgbClr val="EAEAEA"/>
                </a:solidFill>
              </a:rPr>
            </a:br>
            <a:r>
              <a:rPr lang="de-DE" altLang="de-DE" sz="2400" b="1" dirty="0" err="1" smtClean="0">
                <a:solidFill>
                  <a:srgbClr val="EAEAEA"/>
                </a:solidFill>
              </a:rPr>
              <a:t>mangel</a:t>
            </a:r>
            <a:endParaRPr lang="de-DE" altLang="de-DE" sz="2400" b="1" dirty="0">
              <a:solidFill>
                <a:srgbClr val="EAEAEA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1694342">
            <a:off x="6035138" y="2983636"/>
            <a:ext cx="1830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1" dirty="0">
                <a:solidFill>
                  <a:srgbClr val="EAEAEA"/>
                </a:solidFill>
              </a:rPr>
              <a:t>Wandel der</a:t>
            </a:r>
            <a:br>
              <a:rPr lang="de-DE" altLang="de-DE" sz="2400" b="1" dirty="0">
                <a:solidFill>
                  <a:srgbClr val="EAEAEA"/>
                </a:solidFill>
              </a:rPr>
            </a:br>
            <a:r>
              <a:rPr lang="de-DE" altLang="de-DE" sz="2400" b="1" dirty="0">
                <a:solidFill>
                  <a:srgbClr val="EAEAEA"/>
                </a:solidFill>
              </a:rPr>
              <a:t> Arbeit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868470">
            <a:off x="1036477" y="3975460"/>
            <a:ext cx="2917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1" dirty="0" err="1" smtClean="0">
                <a:solidFill>
                  <a:srgbClr val="EAEAEA"/>
                </a:solidFill>
              </a:rPr>
              <a:t>Demografi</a:t>
            </a:r>
            <a:r>
              <a:rPr lang="de-DE" altLang="de-DE" sz="2400" b="1" dirty="0" smtClean="0">
                <a:solidFill>
                  <a:srgbClr val="EAEAEA"/>
                </a:solidFill>
              </a:rPr>
              <a:t>-</a:t>
            </a:r>
            <a:br>
              <a:rPr lang="de-DE" altLang="de-DE" sz="2400" b="1" dirty="0" smtClean="0">
                <a:solidFill>
                  <a:srgbClr val="EAEAEA"/>
                </a:solidFill>
              </a:rPr>
            </a:br>
            <a:r>
              <a:rPr lang="de-DE" altLang="de-DE" sz="2400" b="1" dirty="0" smtClean="0">
                <a:solidFill>
                  <a:srgbClr val="EAEAEA"/>
                </a:solidFill>
              </a:rPr>
              <a:t>scher</a:t>
            </a:r>
            <a:r>
              <a:rPr lang="de-DE" altLang="de-DE" sz="2400" b="1" dirty="0">
                <a:solidFill>
                  <a:srgbClr val="EAEAEA"/>
                </a:solidFill>
              </a:rPr>
              <a:t/>
            </a:r>
            <a:br>
              <a:rPr lang="de-DE" altLang="de-DE" sz="2400" b="1" dirty="0">
                <a:solidFill>
                  <a:srgbClr val="EAEAEA"/>
                </a:solidFill>
              </a:rPr>
            </a:br>
            <a:r>
              <a:rPr lang="de-DE" altLang="de-DE" sz="2400" b="1" dirty="0">
                <a:solidFill>
                  <a:srgbClr val="EAEAEA"/>
                </a:solidFill>
              </a:rPr>
              <a:t>Wandel</a:t>
            </a:r>
          </a:p>
        </p:txBody>
      </p:sp>
      <p:pic>
        <p:nvPicPr>
          <p:cNvPr id="15" name="Grafik 15" descr="Titel 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4" y="2711473"/>
            <a:ext cx="17891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 rot="21393247">
            <a:off x="6294544" y="4160126"/>
            <a:ext cx="1311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400" b="1" dirty="0" err="1" smtClean="0">
                <a:solidFill>
                  <a:srgbClr val="EAEAEA"/>
                </a:solidFill>
              </a:rPr>
              <a:t>Digitali</a:t>
            </a:r>
            <a:r>
              <a:rPr lang="de-DE" altLang="de-DE" sz="2400" b="1" dirty="0" smtClean="0">
                <a:solidFill>
                  <a:srgbClr val="EAEAEA"/>
                </a:solidFill>
              </a:rPr>
              <a:t>-</a:t>
            </a:r>
            <a:br>
              <a:rPr lang="de-DE" altLang="de-DE" sz="2400" b="1" dirty="0" smtClean="0">
                <a:solidFill>
                  <a:srgbClr val="EAEAEA"/>
                </a:solidFill>
              </a:rPr>
            </a:br>
            <a:r>
              <a:rPr lang="de-DE" altLang="de-DE" sz="2400" b="1" dirty="0" err="1" smtClean="0">
                <a:solidFill>
                  <a:srgbClr val="EAEAEA"/>
                </a:solidFill>
              </a:rPr>
              <a:t>sierung</a:t>
            </a:r>
            <a:endParaRPr lang="de-DE" altLang="de-DE" sz="2400" b="1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xt 1-spaltig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BMAS INQA_Präsentation Master</Template>
  <TotalTime>0</TotalTime>
  <Words>874</Words>
  <Application>Microsoft Office PowerPoint</Application>
  <PresentationFormat>Bildschirmpräsentation (4:3)</PresentationFormat>
  <Paragraphs>244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Tahoma</vt:lpstr>
      <vt:lpstr>Verdana Ref</vt:lpstr>
      <vt:lpstr>Wingdings</vt:lpstr>
      <vt:lpstr>Wingdings 3</vt:lpstr>
      <vt:lpstr>BMAS INQA_Präsentation Master</vt:lpstr>
      <vt:lpstr>1_BMAS INQA_Präsentation Master</vt:lpstr>
      <vt:lpstr>4_Text 1-spaltig</vt:lpstr>
      <vt:lpstr>INQA-Unternehmenscheck  „Guter Mittelstand“  Seminar für Unternehmer</vt:lpstr>
      <vt:lpstr>Die Themen</vt:lpstr>
      <vt:lpstr>PowerPoint-Präsentation</vt:lpstr>
      <vt:lpstr>Die Partner der Offensive Mittelstand </vt:lpstr>
      <vt:lpstr>Ziele der Offensive Mittelstand</vt:lpstr>
      <vt:lpstr>PowerPoint-Präsentation</vt:lpstr>
      <vt:lpstr>PowerPoint-Präsentation</vt:lpstr>
      <vt:lpstr>Der INQA-Unternehmenscheck „Guter Mittelstand“</vt:lpstr>
      <vt:lpstr>Anforderungen und Ausgangsüberlegung </vt:lpstr>
      <vt:lpstr>Der INQA-Unternehmenscheck „Guter Mittelstand“</vt:lpstr>
      <vt:lpstr>Die Inhalte des INQA-Unternehmenschecks</vt:lpstr>
      <vt:lpstr>Die Inhalte des INQA-Unternehmenschecks</vt:lpstr>
      <vt:lpstr>Der INQA-Unternehmenscheck - Aufbau</vt:lpstr>
      <vt:lpstr>Die Systematik der einzelnen Checkpunkte</vt:lpstr>
      <vt:lpstr>Die Systematik der einzelnen Checkpunkte</vt:lpstr>
      <vt:lpstr>Die Systematik der einzelnen Checkpunkte</vt:lpstr>
      <vt:lpstr>Die Systematik der einzelnen Checkpunkte</vt:lpstr>
      <vt:lpstr>Die Systematik der einzelnen Checkpunkte</vt:lpstr>
      <vt:lpstr>Funktion des INQA-Unternehmenschecks</vt:lpstr>
      <vt:lpstr>Dokument zur Selbsterklärung</vt:lpstr>
      <vt:lpstr>Checkonline und als APP</vt:lpstr>
      <vt:lpstr>Checkonline und als APP</vt:lpstr>
      <vt:lpstr>Checkonline und als APP</vt:lpstr>
      <vt:lpstr>Checkonline und als APP</vt:lpstr>
      <vt:lpstr>Die Praxishilfen der Partner</vt:lpstr>
      <vt:lpstr>Smartphone-Version  des Checks (APP)</vt:lpstr>
      <vt:lpstr>Bedeutung des Checks</vt:lpstr>
      <vt:lpstr>Was bringt der Check meinem Unternehmen</vt:lpstr>
      <vt:lpstr>PowerPoint-Präsentation</vt:lpstr>
      <vt:lpstr>INQA-Unternehmenscheck bearbeiten</vt:lpstr>
      <vt:lpstr>INQA-Unternehmenscheck  selber ausfüllen</vt:lpstr>
      <vt:lpstr>INQA-Unternehmenscheck  selber ausfüllen</vt:lpstr>
      <vt:lpstr>Unternehmer Unterstützungs- Initiative</vt:lpstr>
      <vt:lpstr>Mehr Informationen</vt:lpstr>
    </vt:vector>
  </TitlesOfParts>
  <Company>IFOK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Variante I</dc:title>
  <dc:creator>Betina Psyk</dc:creator>
  <cp:lastModifiedBy>Christian Wilken</cp:lastModifiedBy>
  <cp:revision>149</cp:revision>
  <cp:lastPrinted>2014-06-16T11:30:02Z</cp:lastPrinted>
  <dcterms:created xsi:type="dcterms:W3CDTF">2012-03-12T11:36:41Z</dcterms:created>
  <dcterms:modified xsi:type="dcterms:W3CDTF">2015-01-26T15:10:05Z</dcterms:modified>
</cp:coreProperties>
</file>