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2" r:id="rId1"/>
    <p:sldMasterId id="2147483876" r:id="rId2"/>
    <p:sldMasterId id="2147483869" r:id="rId3"/>
  </p:sldMasterIdLst>
  <p:notesMasterIdLst>
    <p:notesMasterId r:id="rId85"/>
  </p:notesMasterIdLst>
  <p:handoutMasterIdLst>
    <p:handoutMasterId r:id="rId86"/>
  </p:handoutMasterIdLst>
  <p:sldIdLst>
    <p:sldId id="350" r:id="rId4"/>
    <p:sldId id="439" r:id="rId5"/>
    <p:sldId id="358" r:id="rId6"/>
    <p:sldId id="359" r:id="rId7"/>
    <p:sldId id="360" r:id="rId8"/>
    <p:sldId id="440" r:id="rId9"/>
    <p:sldId id="362" r:id="rId10"/>
    <p:sldId id="363" r:id="rId11"/>
    <p:sldId id="364" r:id="rId12"/>
    <p:sldId id="365" r:id="rId13"/>
    <p:sldId id="366" r:id="rId14"/>
    <p:sldId id="367" r:id="rId15"/>
    <p:sldId id="368" r:id="rId16"/>
    <p:sldId id="369" r:id="rId17"/>
    <p:sldId id="441" r:id="rId18"/>
    <p:sldId id="371" r:id="rId19"/>
    <p:sldId id="372" r:id="rId20"/>
    <p:sldId id="373" r:id="rId21"/>
    <p:sldId id="374" r:id="rId22"/>
    <p:sldId id="375" r:id="rId23"/>
    <p:sldId id="378" r:id="rId24"/>
    <p:sldId id="379" r:id="rId25"/>
    <p:sldId id="380" r:id="rId26"/>
    <p:sldId id="382" r:id="rId27"/>
    <p:sldId id="384" r:id="rId28"/>
    <p:sldId id="385" r:id="rId29"/>
    <p:sldId id="386" r:id="rId30"/>
    <p:sldId id="387" r:id="rId31"/>
    <p:sldId id="388" r:id="rId32"/>
    <p:sldId id="389" r:id="rId33"/>
    <p:sldId id="390" r:id="rId34"/>
    <p:sldId id="442" r:id="rId35"/>
    <p:sldId id="392" r:id="rId36"/>
    <p:sldId id="393" r:id="rId37"/>
    <p:sldId id="394" r:id="rId38"/>
    <p:sldId id="395" r:id="rId39"/>
    <p:sldId id="396" r:id="rId40"/>
    <p:sldId id="443" r:id="rId41"/>
    <p:sldId id="444" r:id="rId42"/>
    <p:sldId id="397" r:id="rId43"/>
    <p:sldId id="460" r:id="rId44"/>
    <p:sldId id="398" r:id="rId45"/>
    <p:sldId id="445" r:id="rId46"/>
    <p:sldId id="399" r:id="rId47"/>
    <p:sldId id="400" r:id="rId48"/>
    <p:sldId id="401" r:id="rId49"/>
    <p:sldId id="402" r:id="rId50"/>
    <p:sldId id="403" r:id="rId51"/>
    <p:sldId id="404" r:id="rId52"/>
    <p:sldId id="405" r:id="rId53"/>
    <p:sldId id="459" r:id="rId54"/>
    <p:sldId id="446" r:id="rId55"/>
    <p:sldId id="407" r:id="rId56"/>
    <p:sldId id="408" r:id="rId57"/>
    <p:sldId id="447" r:id="rId58"/>
    <p:sldId id="448" r:id="rId59"/>
    <p:sldId id="410" r:id="rId60"/>
    <p:sldId id="411" r:id="rId61"/>
    <p:sldId id="449" r:id="rId62"/>
    <p:sldId id="450" r:id="rId63"/>
    <p:sldId id="416" r:id="rId64"/>
    <p:sldId id="451" r:id="rId65"/>
    <p:sldId id="418" r:id="rId66"/>
    <p:sldId id="452" r:id="rId67"/>
    <p:sldId id="419" r:id="rId68"/>
    <p:sldId id="420" r:id="rId69"/>
    <p:sldId id="453" r:id="rId70"/>
    <p:sldId id="421" r:id="rId71"/>
    <p:sldId id="454" r:id="rId72"/>
    <p:sldId id="455" r:id="rId73"/>
    <p:sldId id="456" r:id="rId74"/>
    <p:sldId id="422" r:id="rId75"/>
    <p:sldId id="423" r:id="rId76"/>
    <p:sldId id="424" r:id="rId77"/>
    <p:sldId id="425" r:id="rId78"/>
    <p:sldId id="457" r:id="rId79"/>
    <p:sldId id="426" r:id="rId80"/>
    <p:sldId id="427" r:id="rId81"/>
    <p:sldId id="428" r:id="rId82"/>
    <p:sldId id="429" r:id="rId83"/>
    <p:sldId id="458" r:id="rId84"/>
  </p:sldIdLst>
  <p:sldSz cx="9144000" cy="6858000" type="screen4x3"/>
  <p:notesSz cx="6797675" cy="9928225"/>
  <p:defaultTextStyle>
    <a:defPPr>
      <a:defRPr lang="de-DE"/>
    </a:defPPr>
    <a:lvl1pPr algn="ctr" defTabSz="457200" rtl="0" eaLnBrk="0" fontAlgn="base" hangingPunct="0">
      <a:spcBef>
        <a:spcPct val="20000"/>
      </a:spcBef>
      <a:spcAft>
        <a:spcPct val="0"/>
      </a:spcAft>
      <a:buFont typeface="Arial" charset="0"/>
      <a:defRPr sz="2400" b="1" kern="1200">
        <a:solidFill>
          <a:srgbClr val="6F7878"/>
        </a:solidFill>
        <a:latin typeface="Tahoma" charset="0"/>
        <a:ea typeface="ＭＳ Ｐゴシック" charset="-128"/>
        <a:cs typeface="+mn-cs"/>
      </a:defRPr>
    </a:lvl1pPr>
    <a:lvl2pPr marL="457200" algn="ctr" defTabSz="457200" rtl="0" eaLnBrk="0" fontAlgn="base" hangingPunct="0">
      <a:spcBef>
        <a:spcPct val="20000"/>
      </a:spcBef>
      <a:spcAft>
        <a:spcPct val="0"/>
      </a:spcAft>
      <a:buFont typeface="Arial" charset="0"/>
      <a:defRPr sz="2400" b="1" kern="1200">
        <a:solidFill>
          <a:srgbClr val="6F7878"/>
        </a:solidFill>
        <a:latin typeface="Tahoma" charset="0"/>
        <a:ea typeface="ＭＳ Ｐゴシック" charset="-128"/>
        <a:cs typeface="+mn-cs"/>
      </a:defRPr>
    </a:lvl2pPr>
    <a:lvl3pPr marL="914400" algn="ctr" defTabSz="457200" rtl="0" eaLnBrk="0" fontAlgn="base" hangingPunct="0">
      <a:spcBef>
        <a:spcPct val="20000"/>
      </a:spcBef>
      <a:spcAft>
        <a:spcPct val="0"/>
      </a:spcAft>
      <a:buFont typeface="Arial" charset="0"/>
      <a:defRPr sz="2400" b="1" kern="1200">
        <a:solidFill>
          <a:srgbClr val="6F7878"/>
        </a:solidFill>
        <a:latin typeface="Tahoma" charset="0"/>
        <a:ea typeface="ＭＳ Ｐゴシック" charset="-128"/>
        <a:cs typeface="+mn-cs"/>
      </a:defRPr>
    </a:lvl3pPr>
    <a:lvl4pPr marL="1371600" algn="ctr" defTabSz="457200" rtl="0" eaLnBrk="0" fontAlgn="base" hangingPunct="0">
      <a:spcBef>
        <a:spcPct val="20000"/>
      </a:spcBef>
      <a:spcAft>
        <a:spcPct val="0"/>
      </a:spcAft>
      <a:buFont typeface="Arial" charset="0"/>
      <a:defRPr sz="2400" b="1" kern="1200">
        <a:solidFill>
          <a:srgbClr val="6F7878"/>
        </a:solidFill>
        <a:latin typeface="Tahoma" charset="0"/>
        <a:ea typeface="ＭＳ Ｐゴシック" charset="-128"/>
        <a:cs typeface="+mn-cs"/>
      </a:defRPr>
    </a:lvl4pPr>
    <a:lvl5pPr marL="1828800" algn="ctr" defTabSz="457200" rtl="0" eaLnBrk="0" fontAlgn="base" hangingPunct="0">
      <a:spcBef>
        <a:spcPct val="20000"/>
      </a:spcBef>
      <a:spcAft>
        <a:spcPct val="0"/>
      </a:spcAft>
      <a:buFont typeface="Arial" charset="0"/>
      <a:defRPr sz="2400" b="1" kern="1200">
        <a:solidFill>
          <a:srgbClr val="6F7878"/>
        </a:solidFill>
        <a:latin typeface="Tahoma" charset="0"/>
        <a:ea typeface="ＭＳ Ｐゴシック" charset="-128"/>
        <a:cs typeface="+mn-cs"/>
      </a:defRPr>
    </a:lvl5pPr>
    <a:lvl6pPr marL="2286000" algn="l" defTabSz="914400" rtl="0" eaLnBrk="1" latinLnBrk="0" hangingPunct="1">
      <a:defRPr sz="2400" b="1" kern="1200">
        <a:solidFill>
          <a:srgbClr val="6F7878"/>
        </a:solidFill>
        <a:latin typeface="Tahoma" charset="0"/>
        <a:ea typeface="ＭＳ Ｐゴシック" charset="-128"/>
        <a:cs typeface="+mn-cs"/>
      </a:defRPr>
    </a:lvl6pPr>
    <a:lvl7pPr marL="2743200" algn="l" defTabSz="914400" rtl="0" eaLnBrk="1" latinLnBrk="0" hangingPunct="1">
      <a:defRPr sz="2400" b="1" kern="1200">
        <a:solidFill>
          <a:srgbClr val="6F7878"/>
        </a:solidFill>
        <a:latin typeface="Tahoma" charset="0"/>
        <a:ea typeface="ＭＳ Ｐゴシック" charset="-128"/>
        <a:cs typeface="+mn-cs"/>
      </a:defRPr>
    </a:lvl7pPr>
    <a:lvl8pPr marL="3200400" algn="l" defTabSz="914400" rtl="0" eaLnBrk="1" latinLnBrk="0" hangingPunct="1">
      <a:defRPr sz="2400" b="1" kern="1200">
        <a:solidFill>
          <a:srgbClr val="6F7878"/>
        </a:solidFill>
        <a:latin typeface="Tahoma" charset="0"/>
        <a:ea typeface="ＭＳ Ｐゴシック" charset="-128"/>
        <a:cs typeface="+mn-cs"/>
      </a:defRPr>
    </a:lvl8pPr>
    <a:lvl9pPr marL="3657600" algn="l" defTabSz="914400" rtl="0" eaLnBrk="1" latinLnBrk="0" hangingPunct="1">
      <a:defRPr sz="2400" b="1" kern="1200">
        <a:solidFill>
          <a:srgbClr val="6F7878"/>
        </a:solidFill>
        <a:latin typeface="Tahoma"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935">
          <p15:clr>
            <a:srgbClr val="A4A3A4"/>
          </p15:clr>
        </p15:guide>
        <p15:guide id="3" orient="horz" pos="3832">
          <p15:clr>
            <a:srgbClr val="A4A3A4"/>
          </p15:clr>
        </p15:guide>
        <p15:guide id="4" pos="2889">
          <p15:clr>
            <a:srgbClr val="A4A3A4"/>
          </p15:clr>
        </p15:guide>
        <p15:guide id="5" pos="200">
          <p15:clr>
            <a:srgbClr val="A4A3A4"/>
          </p15:clr>
        </p15:guide>
        <p15:guide id="6" pos="557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eker, Achim   -AzA2   BMAS" initials="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3C5A"/>
    <a:srgbClr val="EB7D9F"/>
    <a:srgbClr val="FFFFFF"/>
    <a:srgbClr val="6E8296"/>
    <a:srgbClr val="6B0A73"/>
    <a:srgbClr val="3EA249"/>
    <a:srgbClr val="D38127"/>
    <a:srgbClr val="2284BF"/>
    <a:srgbClr val="22FF11"/>
    <a:srgbClr val="8719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50" autoAdjust="0"/>
    <p:restoredTop sz="80522" autoAdjust="0"/>
  </p:normalViewPr>
  <p:slideViewPr>
    <p:cSldViewPr snapToGrid="0" snapToObjects="1" showGuides="1">
      <p:cViewPr varScale="1">
        <p:scale>
          <a:sx n="71" d="100"/>
          <a:sy n="71" d="100"/>
        </p:scale>
        <p:origin x="1632" y="54"/>
      </p:cViewPr>
      <p:guideLst>
        <p:guide orient="horz" pos="2160"/>
        <p:guide orient="horz" pos="935"/>
        <p:guide orient="horz" pos="3832"/>
        <p:guide pos="2889"/>
        <p:guide pos="200"/>
        <p:guide pos="5573"/>
      </p:guideLst>
    </p:cSldViewPr>
  </p:slideViewPr>
  <p:outlineViewPr>
    <p:cViewPr>
      <p:scale>
        <a:sx n="33" d="100"/>
        <a:sy n="33" d="100"/>
      </p:scale>
      <p:origin x="0" y="54144"/>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heme" Target="theme/theme1.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commentAuthors" Target="commentAuthor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2945659" cy="496411"/>
          </a:xfrm>
          <a:prstGeom prst="rect">
            <a:avLst/>
          </a:prstGeom>
        </p:spPr>
        <p:txBody>
          <a:bodyPr vert="horz" lIns="95563" tIns="47782" rIns="95563" bIns="47782" rtlCol="0"/>
          <a:lstStyle>
            <a:lvl1pPr algn="l" eaLnBrk="1" hangingPunct="1">
              <a:spcBef>
                <a:spcPct val="0"/>
              </a:spcBef>
              <a:buFontTx/>
              <a:buNone/>
              <a:defRPr sz="1300" b="0">
                <a:solidFill>
                  <a:schemeClr val="tx1"/>
                </a:solidFill>
                <a:latin typeface="Calibri"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sz="quarter" idx="1"/>
          </p:nvPr>
        </p:nvSpPr>
        <p:spPr>
          <a:xfrm>
            <a:off x="3850444" y="1"/>
            <a:ext cx="2945659" cy="496411"/>
          </a:xfrm>
          <a:prstGeom prst="rect">
            <a:avLst/>
          </a:prstGeom>
        </p:spPr>
        <p:txBody>
          <a:bodyPr vert="horz" wrap="square" lIns="95563" tIns="47782" rIns="95563" bIns="47782" numCol="1" anchor="t" anchorCtr="0" compatLnSpc="1">
            <a:prstTxWarp prst="textNoShape">
              <a:avLst/>
            </a:prstTxWarp>
          </a:bodyPr>
          <a:lstStyle>
            <a:lvl1pPr algn="r" eaLnBrk="1" hangingPunct="1">
              <a:spcBef>
                <a:spcPct val="0"/>
              </a:spcBef>
              <a:buFontTx/>
              <a:buNone/>
              <a:defRPr sz="1300" b="0">
                <a:solidFill>
                  <a:schemeClr val="tx1"/>
                </a:solidFill>
                <a:latin typeface="Calibri" charset="0"/>
              </a:defRPr>
            </a:lvl1pPr>
          </a:lstStyle>
          <a:p>
            <a:endParaRPr lang="de-DE"/>
          </a:p>
        </p:txBody>
      </p:sp>
      <p:sp>
        <p:nvSpPr>
          <p:cNvPr id="4" name="Fußzeilenplatzhalter 3"/>
          <p:cNvSpPr>
            <a:spLocks noGrp="1"/>
          </p:cNvSpPr>
          <p:nvPr>
            <p:ph type="ftr" sz="quarter" idx="2"/>
          </p:nvPr>
        </p:nvSpPr>
        <p:spPr>
          <a:xfrm>
            <a:off x="1" y="9430091"/>
            <a:ext cx="2945659" cy="496411"/>
          </a:xfrm>
          <a:prstGeom prst="rect">
            <a:avLst/>
          </a:prstGeom>
        </p:spPr>
        <p:txBody>
          <a:bodyPr vert="horz" lIns="95563" tIns="47782" rIns="95563" bIns="47782" rtlCol="0" anchor="b"/>
          <a:lstStyle>
            <a:lvl1pPr algn="l" eaLnBrk="1" hangingPunct="1">
              <a:spcBef>
                <a:spcPct val="0"/>
              </a:spcBef>
              <a:buFontTx/>
              <a:buNone/>
              <a:defRPr sz="1300" b="0">
                <a:solidFill>
                  <a:schemeClr val="tx1"/>
                </a:solidFill>
                <a:latin typeface="Calibri" charset="0"/>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wrap="square" lIns="95563" tIns="47782" rIns="95563" bIns="47782" numCol="1" anchor="b" anchorCtr="0" compatLnSpc="1">
            <a:prstTxWarp prst="textNoShape">
              <a:avLst/>
            </a:prstTxWarp>
          </a:bodyPr>
          <a:lstStyle>
            <a:lvl1pPr algn="r" eaLnBrk="1" hangingPunct="1">
              <a:spcBef>
                <a:spcPct val="0"/>
              </a:spcBef>
              <a:buFontTx/>
              <a:buNone/>
              <a:defRPr sz="1300" b="0">
                <a:solidFill>
                  <a:schemeClr val="tx1"/>
                </a:solidFill>
                <a:latin typeface="Calibri" charset="0"/>
              </a:defRPr>
            </a:lvl1pPr>
          </a:lstStyle>
          <a:p>
            <a:fld id="{F0BCFDDC-6C93-411C-9254-C427298B2B9D}" type="slidenum">
              <a:rPr lang="de-DE"/>
              <a:pPr/>
              <a:t>‹Nr.›</a:t>
            </a:fld>
            <a:endParaRPr lang="de-DE"/>
          </a:p>
        </p:txBody>
      </p:sp>
    </p:spTree>
    <p:extLst>
      <p:ext uri="{BB962C8B-B14F-4D97-AF65-F5344CB8AC3E}">
        <p14:creationId xmlns:p14="http://schemas.microsoft.com/office/powerpoint/2010/main" val="113120760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1" y="1"/>
            <a:ext cx="2945659" cy="496411"/>
          </a:xfrm>
          <a:prstGeom prst="rect">
            <a:avLst/>
          </a:prstGeom>
        </p:spPr>
        <p:txBody>
          <a:bodyPr vert="horz" lIns="95563" tIns="47782" rIns="95563" bIns="47782" rtlCol="0"/>
          <a:lstStyle>
            <a:lvl1pPr algn="l" eaLnBrk="1" hangingPunct="1">
              <a:spcBef>
                <a:spcPct val="0"/>
              </a:spcBef>
              <a:buFontTx/>
              <a:buNone/>
              <a:defRPr sz="1300" b="0">
                <a:solidFill>
                  <a:schemeClr val="tx1"/>
                </a:solidFill>
                <a:latin typeface="Calibri"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idx="1"/>
          </p:nvPr>
        </p:nvSpPr>
        <p:spPr>
          <a:xfrm>
            <a:off x="3850444" y="1"/>
            <a:ext cx="2945659" cy="496411"/>
          </a:xfrm>
          <a:prstGeom prst="rect">
            <a:avLst/>
          </a:prstGeom>
        </p:spPr>
        <p:txBody>
          <a:bodyPr vert="horz" wrap="square" lIns="95563" tIns="47782" rIns="95563" bIns="47782" numCol="1" anchor="t" anchorCtr="0" compatLnSpc="1">
            <a:prstTxWarp prst="textNoShape">
              <a:avLst/>
            </a:prstTxWarp>
          </a:bodyPr>
          <a:lstStyle>
            <a:lvl1pPr algn="r" eaLnBrk="1" hangingPunct="1">
              <a:spcBef>
                <a:spcPct val="0"/>
              </a:spcBef>
              <a:buFontTx/>
              <a:buNone/>
              <a:defRPr sz="1300" b="0">
                <a:solidFill>
                  <a:schemeClr val="tx1"/>
                </a:solidFill>
                <a:latin typeface="Calibri" charset="0"/>
              </a:defRPr>
            </a:lvl1pPr>
          </a:lstStyle>
          <a:p>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3" tIns="47782" rIns="95563" bIns="47782" rtlCol="0" anchor="ctr"/>
          <a:lstStyle/>
          <a:p>
            <a:pPr lvl="0"/>
            <a:endParaRPr lang="de-DE" noProof="0" smtClean="0"/>
          </a:p>
        </p:txBody>
      </p:sp>
      <p:sp>
        <p:nvSpPr>
          <p:cNvPr id="5" name="Notizenplatzhalter 4"/>
          <p:cNvSpPr>
            <a:spLocks noGrp="1"/>
          </p:cNvSpPr>
          <p:nvPr>
            <p:ph type="body" sz="quarter" idx="3"/>
          </p:nvPr>
        </p:nvSpPr>
        <p:spPr>
          <a:xfrm>
            <a:off x="679768" y="4715907"/>
            <a:ext cx="5438140" cy="4467701"/>
          </a:xfrm>
          <a:prstGeom prst="rect">
            <a:avLst/>
          </a:prstGeom>
        </p:spPr>
        <p:txBody>
          <a:bodyPr vert="horz" wrap="square" lIns="95563" tIns="47782" rIns="95563" bIns="47782"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 name="Fußzeilenplatzhalter 5"/>
          <p:cNvSpPr>
            <a:spLocks noGrp="1"/>
          </p:cNvSpPr>
          <p:nvPr>
            <p:ph type="ftr" sz="quarter" idx="4"/>
          </p:nvPr>
        </p:nvSpPr>
        <p:spPr>
          <a:xfrm>
            <a:off x="1" y="9430091"/>
            <a:ext cx="2945659" cy="496411"/>
          </a:xfrm>
          <a:prstGeom prst="rect">
            <a:avLst/>
          </a:prstGeom>
        </p:spPr>
        <p:txBody>
          <a:bodyPr vert="horz" lIns="95563" tIns="47782" rIns="95563" bIns="47782" rtlCol="0" anchor="b"/>
          <a:lstStyle>
            <a:lvl1pPr algn="l" eaLnBrk="1" hangingPunct="1">
              <a:spcBef>
                <a:spcPct val="0"/>
              </a:spcBef>
              <a:buFontTx/>
              <a:buNone/>
              <a:defRPr sz="1300" b="0">
                <a:solidFill>
                  <a:schemeClr val="tx1"/>
                </a:solidFill>
                <a:latin typeface="Calibri" charset="0"/>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wrap="square" lIns="95563" tIns="47782" rIns="95563" bIns="47782" numCol="1" anchor="b" anchorCtr="0" compatLnSpc="1">
            <a:prstTxWarp prst="textNoShape">
              <a:avLst/>
            </a:prstTxWarp>
          </a:bodyPr>
          <a:lstStyle>
            <a:lvl1pPr algn="r" eaLnBrk="1" hangingPunct="1">
              <a:spcBef>
                <a:spcPct val="0"/>
              </a:spcBef>
              <a:buFontTx/>
              <a:buNone/>
              <a:defRPr sz="1300" b="0">
                <a:solidFill>
                  <a:schemeClr val="tx1"/>
                </a:solidFill>
                <a:latin typeface="Calibri" charset="0"/>
              </a:defRPr>
            </a:lvl1pPr>
          </a:lstStyle>
          <a:p>
            <a:fld id="{D608DC71-75D4-4728-8AB5-359D3544108C}" type="slidenum">
              <a:rPr lang="de-DE"/>
              <a:pPr/>
              <a:t>‹Nr.›</a:t>
            </a:fld>
            <a:endParaRPr lang="de-DE"/>
          </a:p>
        </p:txBody>
      </p:sp>
    </p:spTree>
    <p:extLst>
      <p:ext uri="{BB962C8B-B14F-4D97-AF65-F5344CB8AC3E}">
        <p14:creationId xmlns:p14="http://schemas.microsoft.com/office/powerpoint/2010/main" val="3877039055"/>
      </p:ext>
    </p:extLst>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26694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26694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26694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26694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2669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2669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2669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2669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75729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2669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endParaRPr lang="de-DE"/>
          </a:p>
        </p:txBody>
      </p:sp>
    </p:spTree>
    <p:extLst>
      <p:ext uri="{BB962C8B-B14F-4D97-AF65-F5344CB8AC3E}">
        <p14:creationId xmlns:p14="http://schemas.microsoft.com/office/powerpoint/2010/main" val="2531322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26694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26694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sp>
        <p:nvSpPr>
          <p:cNvPr id="21" name="Rechteck 2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29701" name="Titelplatzhalter 1"/>
          <p:cNvSpPr>
            <a:spLocks noGrp="1"/>
          </p:cNvSpPr>
          <p:nvPr>
            <p:ph type="ctrTitle"/>
          </p:nvPr>
        </p:nvSpPr>
        <p:spPr>
          <a:xfrm>
            <a:off x="685800" y="2286000"/>
            <a:ext cx="7772400" cy="1143000"/>
          </a:xfrm>
        </p:spPr>
        <p:txBody>
          <a:bodyPr anchor="b"/>
          <a:lstStyle>
            <a:lvl1pPr>
              <a:defRPr sz="2800">
                <a:latin typeface="Tahoma" charset="0"/>
              </a:defRPr>
            </a:lvl1pPr>
          </a:lstStyle>
          <a:p>
            <a:pPr lvl="0"/>
            <a:r>
              <a:rPr lang="de-DE" noProof="0" smtClean="0"/>
              <a:t>Titelmasterformat durch Klicken bearbeiten</a:t>
            </a:r>
            <a:endParaRPr lang="de-DE" noProof="0" dirty="0"/>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accent1"/>
                </a:solidFill>
                <a:latin typeface="Tahoma" charset="0"/>
              </a:defRPr>
            </a:lvl1pPr>
          </a:lstStyle>
          <a:p>
            <a:pPr lvl="0"/>
            <a:r>
              <a:rPr lang="de-DE" noProof="0" smtClean="0"/>
              <a:t>Formatvorlage des Untertitelmasters durch Klicken bearbeiten</a:t>
            </a:r>
            <a:endParaRPr lang="de-DE" noProof="0" dirty="0"/>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7" name="Rechteck 16"/>
          <p:cNvSpPr/>
          <p:nvPr userDrawn="1"/>
        </p:nvSpPr>
        <p:spPr>
          <a:xfrm>
            <a:off x="107950" y="104320"/>
            <a:ext cx="8924925" cy="115001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5"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41818483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0" y="2286000"/>
            <a:ext cx="9144000" cy="1143000"/>
          </a:xfrm>
          <a:solidFill>
            <a:schemeClr val="bg1"/>
          </a:solidFill>
        </p:spPr>
        <p:txBody>
          <a:bodyPr lIns="540000" rIns="540000" anchor="ctr"/>
          <a:lstStyle>
            <a:lvl1pPr>
              <a:defRPr sz="2800">
                <a:solidFill>
                  <a:schemeClr val="accent1"/>
                </a:solidFill>
                <a:latin typeface="Tahoma" charset="0"/>
              </a:defRPr>
            </a:lvl1pPr>
          </a:lstStyle>
          <a:p>
            <a:pPr lvl="0"/>
            <a:r>
              <a:rPr lang="de-DE" noProof="0" smtClean="0"/>
              <a:t>Titelmasterformat durch Klicken bearbeiten</a:t>
            </a:r>
            <a:endParaRPr lang="de-DE" noProof="0" dirty="0"/>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solidFill>
                  <a:schemeClr val="bg1"/>
                </a:solidFill>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4"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solidFill>
                  <a:schemeClr val="bg1"/>
                </a:solidFill>
              </a:defRPr>
            </a:lvl1pPr>
          </a:lstStyle>
          <a:p>
            <a:pPr algn="l"/>
            <a:r>
              <a:rPr lang="de-DE" dirty="0" smtClean="0"/>
              <a:t>Die Offensive Mittelstand - Ein Netzwerk starker Partner</a:t>
            </a:r>
            <a:endParaRPr lang="de-DE" dirty="0"/>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9453787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8" name="Textplatzhalter 2"/>
          <p:cNvSpPr>
            <a:spLocks noGrp="1"/>
          </p:cNvSpPr>
          <p:nvPr>
            <p:ph idx="1"/>
          </p:nvPr>
        </p:nvSpPr>
        <p:spPr bwMode="auto">
          <a:xfrm>
            <a:off x="317500" y="1484313"/>
            <a:ext cx="8529637"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stStyle>
          <a:p>
            <a:pPr lvl="0"/>
            <a:r>
              <a:rPr lang="de-DE" noProof="0" smtClean="0"/>
              <a:t>Textmasterformat bearbeiten</a:t>
            </a:r>
          </a:p>
        </p:txBody>
      </p:sp>
      <p:sp>
        <p:nvSpPr>
          <p:cNvPr id="20"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8" name="Titelplatzhalter 1"/>
          <p:cNvSpPr>
            <a:spLocks noGrp="1"/>
          </p:cNvSpPr>
          <p:nvPr>
            <p:ph type="title"/>
          </p:nvPr>
        </p:nvSpPr>
        <p:spPr bwMode="auto">
          <a:xfrm>
            <a:off x="311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DE" dirty="0" smtClean="0"/>
          </a:p>
        </p:txBody>
      </p:sp>
      <p:sp>
        <p:nvSpPr>
          <p:cNvPr id="12"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spTree>
    <p:extLst>
      <p:ext uri="{BB962C8B-B14F-4D97-AF65-F5344CB8AC3E}">
        <p14:creationId xmlns:p14="http://schemas.microsoft.com/office/powerpoint/2010/main" val="23444406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8" name="Textplatzhalter 2"/>
          <p:cNvSpPr>
            <a:spLocks noGrp="1"/>
          </p:cNvSpPr>
          <p:nvPr>
            <p:ph idx="1" hasCustomPrompt="1"/>
          </p:nvPr>
        </p:nvSpPr>
        <p:spPr bwMode="auto">
          <a:xfrm>
            <a:off x="317500" y="1484313"/>
            <a:ext cx="8529638"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marL="400050" indent="-219075">
              <a:buClr>
                <a:schemeClr val="accent2"/>
              </a:buClr>
              <a:buSzPct val="90000"/>
              <a:buFont typeface="Wingdings 3" pitchFamily="18" charset="2"/>
              <a:buChar char=""/>
              <a:defRPr/>
            </a:lvl2pPr>
            <a:lvl3pPr marL="762000" indent="-219075">
              <a:buClr>
                <a:schemeClr val="accent2"/>
              </a:buClr>
              <a:buSzPct val="90000"/>
              <a:buFont typeface="Wingdings 3" pitchFamily="18" charset="2"/>
              <a:buChar char=""/>
              <a:tabLst>
                <a:tab pos="990600" algn="l"/>
              </a:tabLst>
              <a:defRPr/>
            </a:lvl3pPr>
            <a:lvl4pPr marL="1123950" indent="-228600">
              <a:buClr>
                <a:schemeClr val="accent2"/>
              </a:buClr>
              <a:buSzPct val="90000"/>
              <a:buFont typeface="Wingdings 3" pitchFamily="18" charset="2"/>
              <a:buChar char=""/>
              <a:defRPr/>
            </a:lvl4pPr>
            <a:lvl5pPr marL="1485900" indent="-228600">
              <a:buClr>
                <a:schemeClr val="accent2"/>
              </a:buClr>
              <a:buSzPct val="90000"/>
              <a:buFont typeface="Wingdings 3" pitchFamily="18" charset="2"/>
              <a:buChar char=""/>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0"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7" name="Titelplatzhalter 1"/>
          <p:cNvSpPr>
            <a:spLocks noGrp="1"/>
          </p:cNvSpPr>
          <p:nvPr>
            <p:ph type="title"/>
          </p:nvPr>
        </p:nvSpPr>
        <p:spPr bwMode="auto">
          <a:xfrm>
            <a:off x="311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DE" dirty="0" smtClean="0"/>
          </a:p>
        </p:txBody>
      </p:sp>
      <p:sp>
        <p:nvSpPr>
          <p:cNvPr id="12"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spTree>
    <p:extLst>
      <p:ext uri="{BB962C8B-B14F-4D97-AF65-F5344CB8AC3E}">
        <p14:creationId xmlns:p14="http://schemas.microsoft.com/office/powerpoint/2010/main" val="9399373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sp>
        <p:nvSpPr>
          <p:cNvPr id="21" name="Rechteck 2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29701" name="Titelplatzhalter 1"/>
          <p:cNvSpPr>
            <a:spLocks noGrp="1"/>
          </p:cNvSpPr>
          <p:nvPr>
            <p:ph type="ctrTitle"/>
          </p:nvPr>
        </p:nvSpPr>
        <p:spPr>
          <a:xfrm>
            <a:off x="685800" y="2286000"/>
            <a:ext cx="7772400" cy="1143000"/>
          </a:xfrm>
        </p:spPr>
        <p:txBody>
          <a:bodyPr anchor="b"/>
          <a:lstStyle>
            <a:lvl1pPr>
              <a:defRPr sz="2800">
                <a:latin typeface="Tahoma" charset="0"/>
              </a:defRPr>
            </a:lvl1pPr>
          </a:lstStyle>
          <a:p>
            <a:pPr lvl="0"/>
            <a:r>
              <a:rPr lang="de-DE" noProof="0" dirty="0"/>
              <a:t>Mastertitelformat bearbeiten</a:t>
            </a:r>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accent1"/>
                </a:solidFill>
                <a:latin typeface="Tahoma" charset="0"/>
              </a:defRPr>
            </a:lvl1pPr>
          </a:lstStyle>
          <a:p>
            <a:pPr lvl="0"/>
            <a:r>
              <a:rPr lang="de-DE" noProof="0" dirty="0"/>
              <a:t>Master-Untertitelformat bearbeiten</a:t>
            </a:r>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25"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32265605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2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685800" y="2286000"/>
            <a:ext cx="7772400" cy="1143000"/>
          </a:xfrm>
        </p:spPr>
        <p:txBody>
          <a:bodyPr anchor="b"/>
          <a:lstStyle>
            <a:lvl1pPr>
              <a:defRPr sz="2800">
                <a:latin typeface="Tahoma" charset="0"/>
              </a:defRPr>
            </a:lvl1pPr>
          </a:lstStyle>
          <a:p>
            <a:pPr lvl="0"/>
            <a:r>
              <a:rPr lang="de-DE" noProof="0" dirty="0"/>
              <a:t>Mastertitelformat bearbeiten</a:t>
            </a:r>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accent1"/>
                </a:solidFill>
                <a:latin typeface="Tahoma" charset="0"/>
              </a:defRPr>
            </a:lvl1pPr>
          </a:lstStyle>
          <a:p>
            <a:pPr lvl="0"/>
            <a:r>
              <a:rPr lang="de-DE" noProof="0" dirty="0"/>
              <a:t>Master-Untertitelformat bearbeiten</a:t>
            </a:r>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4"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27598240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3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685800" y="2286000"/>
            <a:ext cx="7772400" cy="1143000"/>
          </a:xfrm>
        </p:spPr>
        <p:txBody>
          <a:bodyPr anchor="b"/>
          <a:lstStyle>
            <a:lvl1pPr>
              <a:defRPr sz="2800">
                <a:solidFill>
                  <a:schemeClr val="bg1"/>
                </a:solidFill>
                <a:latin typeface="Tahoma" charset="0"/>
              </a:defRPr>
            </a:lvl1pPr>
          </a:lstStyle>
          <a:p>
            <a:pPr lvl="0"/>
            <a:r>
              <a:rPr lang="de-DE" noProof="0" dirty="0"/>
              <a:t>Mastertitelformat bearbeiten</a:t>
            </a:r>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bg1"/>
                </a:solidFill>
                <a:latin typeface="Tahoma" charset="0"/>
              </a:defRPr>
            </a:lvl1pPr>
          </a:lstStyle>
          <a:p>
            <a:pPr lvl="0"/>
            <a:r>
              <a:rPr lang="de-DE" noProof="0" dirty="0"/>
              <a:t>Master-Untertitelformat bearbeiten</a:t>
            </a:r>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solidFill>
                  <a:schemeClr val="bg1"/>
                </a:solidFill>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4"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solidFill>
                  <a:schemeClr val="bg1"/>
                </a:solidFill>
              </a:defRPr>
            </a:lvl1pPr>
          </a:lstStyle>
          <a:p>
            <a:pPr algn="l"/>
            <a:r>
              <a:rPr lang="de-DE" dirty="0" smtClean="0"/>
              <a:t>Die Offensive Mittelstand - Ein Netzwerk starker Partner</a:t>
            </a:r>
            <a:endParaRPr lang="de-DE" dirty="0"/>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31816692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0" y="2286000"/>
            <a:ext cx="9144000" cy="1143000"/>
          </a:xfrm>
          <a:solidFill>
            <a:schemeClr val="bg1"/>
          </a:solidFill>
        </p:spPr>
        <p:txBody>
          <a:bodyPr lIns="540000" rIns="540000" anchor="ctr"/>
          <a:lstStyle>
            <a:lvl1pPr>
              <a:defRPr sz="2800">
                <a:solidFill>
                  <a:schemeClr val="accent1"/>
                </a:solidFill>
                <a:latin typeface="Tahoma" charset="0"/>
              </a:defRPr>
            </a:lvl1pPr>
          </a:lstStyle>
          <a:p>
            <a:pPr lvl="0"/>
            <a:r>
              <a:rPr lang="de-DE" noProof="0" dirty="0"/>
              <a:t>Mastertitelformat bearbeiten</a:t>
            </a:r>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solidFill>
                  <a:schemeClr val="bg1"/>
                </a:solidFill>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4"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solidFill>
                  <a:schemeClr val="bg1"/>
                </a:solidFill>
              </a:defRPr>
            </a:lvl1pPr>
          </a:lstStyle>
          <a:p>
            <a:pPr algn="l"/>
            <a:r>
              <a:rPr lang="de-DE" dirty="0" smtClean="0"/>
              <a:t>Die Offensive Mittelstand - Ein Netzwerk starker Partner</a:t>
            </a:r>
            <a:endParaRPr lang="de-DE" dirty="0"/>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15709447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8" name="Textplatzhalter 2"/>
          <p:cNvSpPr>
            <a:spLocks noGrp="1"/>
          </p:cNvSpPr>
          <p:nvPr>
            <p:ph idx="1"/>
          </p:nvPr>
        </p:nvSpPr>
        <p:spPr bwMode="auto">
          <a:xfrm>
            <a:off x="317500" y="1484313"/>
            <a:ext cx="8529637"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stStyle>
          <a:p>
            <a:pPr lvl="0"/>
            <a:r>
              <a:rPr lang="de-DE" noProof="0" dirty="0"/>
              <a:t>Mastertextformat </a:t>
            </a:r>
            <a:r>
              <a:rPr lang="de-DE" noProof="0" dirty="0" smtClean="0"/>
              <a:t>bearbeiten</a:t>
            </a:r>
            <a:endParaRPr lang="de-DE" noProof="0" dirty="0"/>
          </a:p>
        </p:txBody>
      </p:sp>
      <p:sp>
        <p:nvSpPr>
          <p:cNvPr id="20"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8" name="Titelplatzhalter 1"/>
          <p:cNvSpPr>
            <a:spLocks noGrp="1"/>
          </p:cNvSpPr>
          <p:nvPr>
            <p:ph type="title"/>
          </p:nvPr>
        </p:nvSpPr>
        <p:spPr bwMode="auto">
          <a:xfrm>
            <a:off x="311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Mastertitelformat bearbeiten</a:t>
            </a:r>
          </a:p>
        </p:txBody>
      </p:sp>
      <p:sp>
        <p:nvSpPr>
          <p:cNvPr id="12"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spTree>
    <p:extLst>
      <p:ext uri="{BB962C8B-B14F-4D97-AF65-F5344CB8AC3E}">
        <p14:creationId xmlns:p14="http://schemas.microsoft.com/office/powerpoint/2010/main" val="38456526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8" name="Textplatzhalter 2"/>
          <p:cNvSpPr>
            <a:spLocks noGrp="1"/>
          </p:cNvSpPr>
          <p:nvPr>
            <p:ph idx="1" hasCustomPrompt="1"/>
          </p:nvPr>
        </p:nvSpPr>
        <p:spPr bwMode="auto">
          <a:xfrm>
            <a:off x="317500" y="1484313"/>
            <a:ext cx="8529638"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marL="400050" indent="-219075">
              <a:buClr>
                <a:schemeClr val="accent2"/>
              </a:buClr>
              <a:buSzPct val="90000"/>
              <a:buFont typeface="Wingdings 3" pitchFamily="18" charset="2"/>
              <a:buChar char=""/>
              <a:defRPr/>
            </a:lvl2pPr>
            <a:lvl3pPr marL="762000" indent="-219075">
              <a:buClr>
                <a:schemeClr val="accent2"/>
              </a:buClr>
              <a:buSzPct val="90000"/>
              <a:buFont typeface="Wingdings 3" pitchFamily="18" charset="2"/>
              <a:buChar char=""/>
              <a:tabLst>
                <a:tab pos="990600" algn="l"/>
              </a:tabLst>
              <a:defRPr/>
            </a:lvl3pPr>
            <a:lvl4pPr marL="1123950" indent="-228600">
              <a:buClr>
                <a:schemeClr val="accent2"/>
              </a:buClr>
              <a:buSzPct val="90000"/>
              <a:buFont typeface="Wingdings 3" pitchFamily="18" charset="2"/>
              <a:buChar char=""/>
              <a:defRPr/>
            </a:lvl4pPr>
            <a:lvl5pPr marL="1485900" indent="-228600">
              <a:buClr>
                <a:schemeClr val="accent2"/>
              </a:buClr>
              <a:buSzPct val="90000"/>
              <a:buFont typeface="Wingdings 3" pitchFamily="18" charset="2"/>
              <a:buChar char=""/>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0"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7" name="Titelplatzhalter 1"/>
          <p:cNvSpPr>
            <a:spLocks noGrp="1"/>
          </p:cNvSpPr>
          <p:nvPr>
            <p:ph type="title"/>
          </p:nvPr>
        </p:nvSpPr>
        <p:spPr bwMode="auto">
          <a:xfrm>
            <a:off x="311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Mastertitelformat bearbeiten</a:t>
            </a:r>
          </a:p>
        </p:txBody>
      </p:sp>
      <p:sp>
        <p:nvSpPr>
          <p:cNvPr id="12"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spTree>
    <p:extLst>
      <p:ext uri="{BB962C8B-B14F-4D97-AF65-F5344CB8AC3E}">
        <p14:creationId xmlns:p14="http://schemas.microsoft.com/office/powerpoint/2010/main" val="30910474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685800" y="2286000"/>
            <a:ext cx="7772400" cy="1143000"/>
          </a:xfrm>
        </p:spPr>
        <p:txBody>
          <a:bodyPr anchor="b"/>
          <a:lstStyle>
            <a:lvl1pPr>
              <a:defRPr sz="2800">
                <a:latin typeface="Tahoma" charset="0"/>
              </a:defRPr>
            </a:lvl1pPr>
          </a:lstStyle>
          <a:p>
            <a:pPr lvl="0"/>
            <a:r>
              <a:rPr lang="de-DE" noProof="0" smtClean="0"/>
              <a:t>Titelmasterformat durch Klicken bearbeiten</a:t>
            </a:r>
            <a:endParaRPr lang="de-DE" noProof="0" dirty="0"/>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accent1"/>
                </a:solidFill>
                <a:latin typeface="Tahoma" charset="0"/>
              </a:defRPr>
            </a:lvl1pPr>
          </a:lstStyle>
          <a:p>
            <a:pPr lvl="0"/>
            <a:r>
              <a:rPr lang="de-DE" noProof="0" smtClean="0"/>
              <a:t>Formatvorlage des Untertitelmasters durch Klicken bearbeiten</a:t>
            </a:r>
            <a:endParaRPr lang="de-DE" noProof="0"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3" name="Fußzeilenplatzhalter 2"/>
          <p:cNvSpPr>
            <a:spLocks noGrp="1"/>
          </p:cNvSpPr>
          <p:nvPr>
            <p:ph type="ftr" sz="quarter" idx="11"/>
          </p:nvPr>
        </p:nvSpPr>
        <p:spPr/>
        <p:txBody>
          <a:bodyPr/>
          <a:lstStyle/>
          <a:p>
            <a:pPr algn="l"/>
            <a:r>
              <a:rPr lang="de-DE" dirty="0" smtClean="0"/>
              <a:t>Die Offensive Mittelstand - Ein Netzwerk starker Partner</a:t>
            </a:r>
            <a:endParaRPr lang="de-DE" dirty="0"/>
          </a:p>
        </p:txBody>
      </p:sp>
      <p:sp>
        <p:nvSpPr>
          <p:cNvPr id="4" name="Foliennummernplatzhalter 3"/>
          <p:cNvSpPr>
            <a:spLocks noGrp="1"/>
          </p:cNvSpPr>
          <p:nvPr>
            <p:ph type="sldNum" sz="quarter" idx="12"/>
          </p:nvPr>
        </p:nvSpPr>
        <p:spPr/>
        <p:txBody>
          <a:bodyPr/>
          <a:lstStyle/>
          <a:p>
            <a:fld id="{21ECFBFC-BFE7-4702-9F2A-8102170FB01E}" type="slidenum">
              <a:rPr lang="de-DE" smtClean="0"/>
              <a:pPr/>
              <a:t>‹Nr.›</a:t>
            </a:fld>
            <a:endParaRPr lang="de-DE" dirty="0"/>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13845527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685800" y="2286000"/>
            <a:ext cx="7772400" cy="1143000"/>
          </a:xfrm>
        </p:spPr>
        <p:txBody>
          <a:bodyPr anchor="b"/>
          <a:lstStyle>
            <a:lvl1pPr>
              <a:defRPr sz="2800">
                <a:solidFill>
                  <a:schemeClr val="bg1"/>
                </a:solidFill>
                <a:latin typeface="Tahoma" charset="0"/>
              </a:defRPr>
            </a:lvl1pPr>
          </a:lstStyle>
          <a:p>
            <a:pPr lvl="0"/>
            <a:r>
              <a:rPr lang="de-DE" noProof="0" smtClean="0"/>
              <a:t>Titelmasterformat durch Klicken bearbeiten</a:t>
            </a:r>
            <a:endParaRPr lang="de-DE" noProof="0" dirty="0"/>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bg1"/>
                </a:solidFill>
                <a:latin typeface="Tahoma" charset="0"/>
              </a:defRPr>
            </a:lvl1pPr>
          </a:lstStyle>
          <a:p>
            <a:pPr lvl="0"/>
            <a:r>
              <a:rPr lang="de-DE" noProof="0" smtClean="0"/>
              <a:t>Formatvorlage des Untertitelmasters durch Klicken bearbeiten</a:t>
            </a:r>
            <a:endParaRPr lang="de-DE" noProof="0" dirty="0"/>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solidFill>
                  <a:schemeClr val="bg1"/>
                </a:solidFill>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4"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solidFill>
                  <a:schemeClr val="bg1"/>
                </a:solidFill>
              </a:defRPr>
            </a:lvl1pPr>
          </a:lstStyle>
          <a:p>
            <a:pPr algn="l"/>
            <a:r>
              <a:rPr lang="de-DE" dirty="0" smtClean="0"/>
              <a:t>Die Offensive Mittelstand - Ein Netzwerk starker Partner</a:t>
            </a:r>
            <a:endParaRPr lang="de-DE" dirty="0"/>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1590289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0" y="2286000"/>
            <a:ext cx="9144000" cy="1143000"/>
          </a:xfrm>
          <a:solidFill>
            <a:schemeClr val="bg1"/>
          </a:solidFill>
        </p:spPr>
        <p:txBody>
          <a:bodyPr lIns="540000" rIns="540000" anchor="ctr"/>
          <a:lstStyle>
            <a:lvl1pPr>
              <a:defRPr sz="2800">
                <a:solidFill>
                  <a:schemeClr val="accent1"/>
                </a:solidFill>
                <a:latin typeface="Tahoma" charset="0"/>
              </a:defRPr>
            </a:lvl1pPr>
          </a:lstStyle>
          <a:p>
            <a:pPr lvl="0"/>
            <a:r>
              <a:rPr lang="de-DE" noProof="0" smtClean="0"/>
              <a:t>Titelmasterformat durch Klicken bearbeiten</a:t>
            </a:r>
            <a:endParaRPr lang="de-DE" noProof="0" dirty="0"/>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solidFill>
                  <a:schemeClr val="bg1"/>
                </a:solidFill>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4"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solidFill>
                  <a:schemeClr val="bg1"/>
                </a:solidFill>
              </a:defRPr>
            </a:lvl1pPr>
          </a:lstStyle>
          <a:p>
            <a:pPr algn="l"/>
            <a:r>
              <a:rPr lang="de-DE" dirty="0" smtClean="0"/>
              <a:t>Die Offensive Mittelstand - Ein Netzwerk starker Partner</a:t>
            </a:r>
            <a:endParaRPr lang="de-DE" dirty="0"/>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24755239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8" name="Textplatzhalter 2"/>
          <p:cNvSpPr>
            <a:spLocks noGrp="1"/>
          </p:cNvSpPr>
          <p:nvPr>
            <p:ph idx="1"/>
          </p:nvPr>
        </p:nvSpPr>
        <p:spPr bwMode="auto">
          <a:xfrm>
            <a:off x="317500" y="1484313"/>
            <a:ext cx="8529637"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stStyle>
          <a:p>
            <a:pPr lvl="0"/>
            <a:r>
              <a:rPr lang="de-DE" noProof="0" smtClean="0"/>
              <a:t>Textmasterformat bearbeiten</a:t>
            </a:r>
          </a:p>
        </p:txBody>
      </p:sp>
      <p:sp>
        <p:nvSpPr>
          <p:cNvPr id="20"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8" name="Titelplatzhalter 1"/>
          <p:cNvSpPr>
            <a:spLocks noGrp="1"/>
          </p:cNvSpPr>
          <p:nvPr>
            <p:ph type="title"/>
          </p:nvPr>
        </p:nvSpPr>
        <p:spPr bwMode="auto">
          <a:xfrm>
            <a:off x="311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DE" dirty="0" smtClean="0"/>
          </a:p>
        </p:txBody>
      </p:sp>
      <p:sp>
        <p:nvSpPr>
          <p:cNvPr id="12"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spTree>
    <p:extLst>
      <p:ext uri="{BB962C8B-B14F-4D97-AF65-F5344CB8AC3E}">
        <p14:creationId xmlns:p14="http://schemas.microsoft.com/office/powerpoint/2010/main" val="41212621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8" name="Textplatzhalter 2"/>
          <p:cNvSpPr>
            <a:spLocks noGrp="1"/>
          </p:cNvSpPr>
          <p:nvPr>
            <p:ph idx="1" hasCustomPrompt="1"/>
          </p:nvPr>
        </p:nvSpPr>
        <p:spPr bwMode="auto">
          <a:xfrm>
            <a:off x="317500" y="1484313"/>
            <a:ext cx="8529638"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marL="400050" indent="-219075">
              <a:buClr>
                <a:schemeClr val="accent2"/>
              </a:buClr>
              <a:buSzPct val="90000"/>
              <a:buFont typeface="Wingdings 3" pitchFamily="18" charset="2"/>
              <a:buChar char=""/>
              <a:defRPr/>
            </a:lvl2pPr>
            <a:lvl3pPr marL="762000" indent="-219075">
              <a:buClr>
                <a:schemeClr val="accent2"/>
              </a:buClr>
              <a:buSzPct val="90000"/>
              <a:buFont typeface="Wingdings 3" pitchFamily="18" charset="2"/>
              <a:buChar char=""/>
              <a:tabLst>
                <a:tab pos="990600" algn="l"/>
              </a:tabLst>
              <a:defRPr/>
            </a:lvl3pPr>
            <a:lvl4pPr marL="1123950" indent="-228600">
              <a:buClr>
                <a:schemeClr val="accent2"/>
              </a:buClr>
              <a:buSzPct val="90000"/>
              <a:buFont typeface="Wingdings 3" pitchFamily="18" charset="2"/>
              <a:buChar char=""/>
              <a:defRPr/>
            </a:lvl4pPr>
            <a:lvl5pPr marL="1485900" indent="-228600">
              <a:buClr>
                <a:schemeClr val="accent2"/>
              </a:buClr>
              <a:buSzPct val="90000"/>
              <a:buFont typeface="Wingdings 3" pitchFamily="18" charset="2"/>
              <a:buChar char=""/>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0"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7" name="Titelplatzhalter 1"/>
          <p:cNvSpPr>
            <a:spLocks noGrp="1"/>
          </p:cNvSpPr>
          <p:nvPr>
            <p:ph type="title"/>
          </p:nvPr>
        </p:nvSpPr>
        <p:spPr bwMode="auto">
          <a:xfrm>
            <a:off x="311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DE" dirty="0" smtClean="0"/>
          </a:p>
        </p:txBody>
      </p:sp>
      <p:sp>
        <p:nvSpPr>
          <p:cNvPr id="12"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spTree>
    <p:extLst>
      <p:ext uri="{BB962C8B-B14F-4D97-AF65-F5344CB8AC3E}">
        <p14:creationId xmlns:p14="http://schemas.microsoft.com/office/powerpoint/2010/main" val="13831576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sp>
        <p:nvSpPr>
          <p:cNvPr id="21" name="Rechteck 2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29701" name="Titelplatzhalter 1"/>
          <p:cNvSpPr>
            <a:spLocks noGrp="1"/>
          </p:cNvSpPr>
          <p:nvPr>
            <p:ph type="ctrTitle"/>
          </p:nvPr>
        </p:nvSpPr>
        <p:spPr>
          <a:xfrm>
            <a:off x="685800" y="2286000"/>
            <a:ext cx="7772400" cy="1143000"/>
          </a:xfrm>
        </p:spPr>
        <p:txBody>
          <a:bodyPr anchor="b"/>
          <a:lstStyle>
            <a:lvl1pPr>
              <a:defRPr sz="2800">
                <a:latin typeface="Tahoma" charset="0"/>
              </a:defRPr>
            </a:lvl1pPr>
          </a:lstStyle>
          <a:p>
            <a:pPr lvl="0"/>
            <a:r>
              <a:rPr lang="de-DE" noProof="0" smtClean="0"/>
              <a:t>Titelmasterformat durch Klicken bearbeiten</a:t>
            </a:r>
            <a:endParaRPr lang="de-DE" noProof="0" dirty="0"/>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accent1"/>
                </a:solidFill>
                <a:latin typeface="Tahoma" charset="0"/>
              </a:defRPr>
            </a:lvl1pPr>
          </a:lstStyle>
          <a:p>
            <a:pPr lvl="0"/>
            <a:r>
              <a:rPr lang="de-DE" noProof="0" smtClean="0"/>
              <a:t>Formatvorlage des Untertitelmasters durch Klicken bearbeiten</a:t>
            </a:r>
            <a:endParaRPr lang="de-DE" noProof="0" dirty="0"/>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7" name="Rechteck 16"/>
          <p:cNvSpPr/>
          <p:nvPr userDrawn="1"/>
        </p:nvSpPr>
        <p:spPr>
          <a:xfrm>
            <a:off x="107950" y="104320"/>
            <a:ext cx="8924925" cy="115001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5"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24295729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685800" y="2286000"/>
            <a:ext cx="7772400" cy="1143000"/>
          </a:xfrm>
        </p:spPr>
        <p:txBody>
          <a:bodyPr anchor="b"/>
          <a:lstStyle>
            <a:lvl1pPr>
              <a:defRPr sz="2800">
                <a:latin typeface="Tahoma" charset="0"/>
              </a:defRPr>
            </a:lvl1pPr>
          </a:lstStyle>
          <a:p>
            <a:pPr lvl="0"/>
            <a:r>
              <a:rPr lang="de-DE" noProof="0" smtClean="0"/>
              <a:t>Titelmasterformat durch Klicken bearbeiten</a:t>
            </a:r>
            <a:endParaRPr lang="de-DE" noProof="0" dirty="0"/>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accent1"/>
                </a:solidFill>
                <a:latin typeface="Tahoma" charset="0"/>
              </a:defRPr>
            </a:lvl1pPr>
          </a:lstStyle>
          <a:p>
            <a:pPr lvl="0"/>
            <a:r>
              <a:rPr lang="de-DE" noProof="0" smtClean="0"/>
              <a:t>Formatvorlage des Untertitelmasters durch Klicken bearbeiten</a:t>
            </a:r>
            <a:endParaRPr lang="de-DE" noProof="0"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3" name="Fußzeilenplatzhalter 2"/>
          <p:cNvSpPr>
            <a:spLocks noGrp="1"/>
          </p:cNvSpPr>
          <p:nvPr>
            <p:ph type="ftr" sz="quarter" idx="11"/>
          </p:nvPr>
        </p:nvSpPr>
        <p:spPr/>
        <p:txBody>
          <a:bodyPr/>
          <a:lstStyle/>
          <a:p>
            <a:pPr algn="l"/>
            <a:r>
              <a:rPr lang="de-DE" dirty="0" smtClean="0"/>
              <a:t>Die Offensive Mittelstand - Ein Netzwerk starker Partner</a:t>
            </a:r>
            <a:endParaRPr lang="de-DE" dirty="0"/>
          </a:p>
        </p:txBody>
      </p:sp>
      <p:sp>
        <p:nvSpPr>
          <p:cNvPr id="4" name="Foliennummernplatzhalter 3"/>
          <p:cNvSpPr>
            <a:spLocks noGrp="1"/>
          </p:cNvSpPr>
          <p:nvPr>
            <p:ph type="sldNum" sz="quarter" idx="12"/>
          </p:nvPr>
        </p:nvSpPr>
        <p:spPr/>
        <p:txBody>
          <a:bodyPr/>
          <a:lstStyle/>
          <a:p>
            <a:fld id="{21ECFBFC-BFE7-4702-9F2A-8102170FB01E}" type="slidenum">
              <a:rPr lang="de-DE" smtClean="0"/>
              <a:pPr/>
              <a:t>‹Nr.›</a:t>
            </a:fld>
            <a:endParaRPr lang="de-DE" dirty="0"/>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26624010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3_Titelfolie">
    <p:bg>
      <p:bgPr>
        <a:solidFill>
          <a:schemeClr val="bg1"/>
        </a:solidFill>
        <a:effectLst/>
      </p:bgPr>
    </p:bg>
    <p:spTree>
      <p:nvGrpSpPr>
        <p:cNvPr id="1" name=""/>
        <p:cNvGrpSpPr/>
        <p:nvPr/>
      </p:nvGrpSpPr>
      <p:grpSpPr>
        <a:xfrm>
          <a:off x="0" y="0"/>
          <a:ext cx="0" cy="0"/>
          <a:chOff x="0" y="0"/>
          <a:chExt cx="0" cy="0"/>
        </a:xfrm>
      </p:grpSpPr>
      <p:sp>
        <p:nvSpPr>
          <p:cNvPr id="11" name="Rechteck 10"/>
          <p:cNvSpPr/>
          <p:nvPr userDrawn="1"/>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6" name="Rechteck 15"/>
          <p:cNvSpPr/>
          <p:nvPr userDrawn="1"/>
        </p:nvSpPr>
        <p:spPr>
          <a:xfrm>
            <a:off x="107950" y="104320"/>
            <a:ext cx="8924925" cy="66493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29701" name="Titelplatzhalter 1"/>
          <p:cNvSpPr>
            <a:spLocks noGrp="1"/>
          </p:cNvSpPr>
          <p:nvPr>
            <p:ph type="ctrTitle"/>
          </p:nvPr>
        </p:nvSpPr>
        <p:spPr>
          <a:xfrm>
            <a:off x="685800" y="2286000"/>
            <a:ext cx="7772400" cy="1143000"/>
          </a:xfrm>
        </p:spPr>
        <p:txBody>
          <a:bodyPr anchor="b"/>
          <a:lstStyle>
            <a:lvl1pPr>
              <a:defRPr sz="2800">
                <a:solidFill>
                  <a:schemeClr val="bg1"/>
                </a:solidFill>
                <a:latin typeface="Tahoma" charset="0"/>
              </a:defRPr>
            </a:lvl1pPr>
          </a:lstStyle>
          <a:p>
            <a:pPr lvl="0"/>
            <a:r>
              <a:rPr lang="de-DE" noProof="0" smtClean="0"/>
              <a:t>Titelmasterformat durch Klicken bearbeiten</a:t>
            </a:r>
            <a:endParaRPr lang="de-DE" noProof="0" dirty="0"/>
          </a:p>
        </p:txBody>
      </p:sp>
      <p:sp>
        <p:nvSpPr>
          <p:cNvPr id="29702" name="Textplatzhalter 2"/>
          <p:cNvSpPr>
            <a:spLocks noGrp="1"/>
          </p:cNvSpPr>
          <p:nvPr>
            <p:ph type="subTitle" idx="1"/>
          </p:nvPr>
        </p:nvSpPr>
        <p:spPr>
          <a:xfrm>
            <a:off x="685800" y="3429000"/>
            <a:ext cx="7772400" cy="1752600"/>
          </a:xfrm>
        </p:spPr>
        <p:txBody>
          <a:bodyPr/>
          <a:lstStyle>
            <a:lvl1pPr marL="0" indent="0">
              <a:defRPr sz="2000">
                <a:solidFill>
                  <a:schemeClr val="bg1"/>
                </a:solidFill>
                <a:latin typeface="Tahoma" charset="0"/>
              </a:defRPr>
            </a:lvl1pPr>
          </a:lstStyle>
          <a:p>
            <a:pPr lvl="0"/>
            <a:r>
              <a:rPr lang="de-DE" noProof="0" smtClean="0"/>
              <a:t>Formatvorlage des Untertitelmasters durch Klicken bearbeiten</a:t>
            </a:r>
            <a:endParaRPr lang="de-DE" noProof="0" dirty="0"/>
          </a:p>
        </p:txBody>
      </p:sp>
      <p:sp>
        <p:nvSpPr>
          <p:cNvPr id="19" name="Foliennummernplatzhalter 7"/>
          <p:cNvSpPr>
            <a:spLocks noGrp="1"/>
          </p:cNvSpPr>
          <p:nvPr>
            <p:ph type="sldNum" sz="quarter" idx="4"/>
          </p:nvPr>
        </p:nvSpPr>
        <p:spPr>
          <a:xfrm>
            <a:off x="8016875"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solidFill>
                  <a:schemeClr val="bg1"/>
                </a:solidFill>
                <a:cs typeface="Tahoma" charset="0"/>
              </a:defRPr>
            </a:lvl1pPr>
          </a:lstStyle>
          <a:p>
            <a:fld id="{21ECFBFC-BFE7-4702-9F2A-8102170FB01E}" type="slidenum">
              <a:rPr lang="de-DE" smtClean="0"/>
              <a:pPr/>
              <a:t>‹Nr.›</a:t>
            </a:fld>
            <a:endParaRPr lang="de-DE" dirty="0"/>
          </a:p>
        </p:txBody>
      </p:sp>
      <p:sp>
        <p:nvSpPr>
          <p:cNvPr id="20" name="Gleichschenkliges Dreieck 19"/>
          <p:cNvSpPr/>
          <p:nvPr userDrawn="1"/>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4"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solidFill>
                  <a:schemeClr val="bg1"/>
                </a:solidFill>
              </a:defRPr>
            </a:lvl1pPr>
          </a:lstStyle>
          <a:p>
            <a:pPr algn="l"/>
            <a:r>
              <a:rPr lang="de-DE" dirty="0" smtClean="0"/>
              <a:t>Die Offensive Mittelstand - Ein Netzwerk starker Partner</a:t>
            </a:r>
            <a:endParaRPr lang="de-DE" dirty="0"/>
          </a:p>
        </p:txBody>
      </p:sp>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12841182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107950" y="104320"/>
            <a:ext cx="8924925" cy="115001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1029" name="Titelplatzhalter 1"/>
          <p:cNvSpPr>
            <a:spLocks noGrp="1"/>
          </p:cNvSpPr>
          <p:nvPr>
            <p:ph type="title"/>
          </p:nvPr>
        </p:nvSpPr>
        <p:spPr bwMode="auto">
          <a:xfrm>
            <a:off x="311337" y="238682"/>
            <a:ext cx="647632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Mastertitelformat bearbeiten</a:t>
            </a:r>
          </a:p>
        </p:txBody>
      </p:sp>
      <p:sp>
        <p:nvSpPr>
          <p:cNvPr id="1030" name="Textplatzhalter 2"/>
          <p:cNvSpPr>
            <a:spLocks noGrp="1"/>
          </p:cNvSpPr>
          <p:nvPr>
            <p:ph type="body" idx="1"/>
          </p:nvPr>
        </p:nvSpPr>
        <p:spPr bwMode="auto">
          <a:xfrm>
            <a:off x="311337" y="1474789"/>
            <a:ext cx="8535802" cy="461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2" name="Rechteck 11"/>
          <p:cNvSpPr/>
          <p:nvPr/>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8" name="Foliennummernplatzhalter 7"/>
          <p:cNvSpPr>
            <a:spLocks noGrp="1"/>
          </p:cNvSpPr>
          <p:nvPr>
            <p:ph type="sldNum" sz="quarter" idx="4"/>
          </p:nvPr>
        </p:nvSpPr>
        <p:spPr>
          <a:xfrm>
            <a:off x="8070663"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20" name="Gleichschenkliges Dreieck 19"/>
          <p:cNvSpPr/>
          <p:nvPr/>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5"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pic>
        <p:nvPicPr>
          <p:cNvPr id="3" name="Grafik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3224851989"/>
      </p:ext>
    </p:extLst>
  </p:cSld>
  <p:clrMap bg1="lt1" tx1="dk1" bg2="lt2" tx2="dk2" accent1="accent1" accent2="accent2" accent3="accent3" accent4="accent4" accent5="accent5" accent6="accent6" hlink="hlink" folHlink="folHlink"/>
  <p:sldLayoutIdLst>
    <p:sldLayoutId id="2147483863" r:id="rId1"/>
    <p:sldLayoutId id="2147483865" r:id="rId2"/>
    <p:sldLayoutId id="2147483867" r:id="rId3"/>
    <p:sldLayoutId id="2147483868" r:id="rId4"/>
    <p:sldLayoutId id="2147483864" r:id="rId5"/>
    <p:sldLayoutId id="2147483866" r:id="rId6"/>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2200" b="1" kern="1200">
          <a:solidFill>
            <a:schemeClr val="accent1"/>
          </a:solidFill>
          <a:latin typeface="Tahoma"/>
          <a:ea typeface="ＭＳ Ｐゴシック" charset="0"/>
          <a:cs typeface="ＭＳ Ｐゴシック" charset="0"/>
        </a:defRPr>
      </a:lvl1pPr>
      <a:lvl2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chemeClr val="accent1"/>
          </a:solidFill>
          <a:latin typeface="Tahoma" charset="0"/>
          <a:ea typeface="ＭＳ Ｐゴシック" charset="0"/>
        </a:defRPr>
      </a:lvl6pPr>
      <a:lvl7pPr marL="914400" algn="l" defTabSz="457200" rtl="0" eaLnBrk="1" fontAlgn="base" hangingPunct="1">
        <a:spcBef>
          <a:spcPct val="0"/>
        </a:spcBef>
        <a:spcAft>
          <a:spcPct val="0"/>
        </a:spcAft>
        <a:defRPr sz="3000" b="1">
          <a:solidFill>
            <a:schemeClr val="accent1"/>
          </a:solidFill>
          <a:latin typeface="Tahoma" charset="0"/>
          <a:ea typeface="ＭＳ Ｐゴシック" charset="0"/>
        </a:defRPr>
      </a:lvl7pPr>
      <a:lvl8pPr marL="1371600" algn="l" defTabSz="457200" rtl="0" eaLnBrk="1" fontAlgn="base" hangingPunct="1">
        <a:spcBef>
          <a:spcPct val="0"/>
        </a:spcBef>
        <a:spcAft>
          <a:spcPct val="0"/>
        </a:spcAft>
        <a:defRPr sz="3000" b="1">
          <a:solidFill>
            <a:schemeClr val="accent1"/>
          </a:solidFill>
          <a:latin typeface="Tahoma" charset="0"/>
          <a:ea typeface="ＭＳ Ｐゴシック" charset="0"/>
        </a:defRPr>
      </a:lvl8pPr>
      <a:lvl9pPr marL="1828800" algn="l" defTabSz="457200" rtl="0" eaLnBrk="1" fontAlgn="base" hangingPunct="1">
        <a:spcBef>
          <a:spcPct val="0"/>
        </a:spcBef>
        <a:spcAft>
          <a:spcPct val="0"/>
        </a:spcAft>
        <a:defRPr sz="3000" b="1">
          <a:solidFill>
            <a:schemeClr val="accent1"/>
          </a:solidFill>
          <a:latin typeface="Tahom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defRPr sz="1800" kern="1200">
          <a:solidFill>
            <a:schemeClr val="accent1"/>
          </a:solidFill>
          <a:latin typeface="Tahom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3pPr>
      <a:lvl4pPr marL="15621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4pPr>
      <a:lvl5pPr marL="19812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107950" y="104320"/>
            <a:ext cx="8924925" cy="115001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800" b="0"/>
          </a:p>
        </p:txBody>
      </p:sp>
      <p:sp>
        <p:nvSpPr>
          <p:cNvPr id="1029" name="Titelplatzhalter 1"/>
          <p:cNvSpPr>
            <a:spLocks noGrp="1"/>
          </p:cNvSpPr>
          <p:nvPr>
            <p:ph type="title"/>
          </p:nvPr>
        </p:nvSpPr>
        <p:spPr bwMode="auto">
          <a:xfrm>
            <a:off x="311337" y="238682"/>
            <a:ext cx="647632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Mastertitelformat bearbeiten</a:t>
            </a:r>
          </a:p>
        </p:txBody>
      </p:sp>
      <p:sp>
        <p:nvSpPr>
          <p:cNvPr id="1030" name="Textplatzhalter 2"/>
          <p:cNvSpPr>
            <a:spLocks noGrp="1"/>
          </p:cNvSpPr>
          <p:nvPr>
            <p:ph type="body" idx="1"/>
          </p:nvPr>
        </p:nvSpPr>
        <p:spPr bwMode="auto">
          <a:xfrm>
            <a:off x="311337" y="1474789"/>
            <a:ext cx="8535802" cy="461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2" name="Rechteck 11"/>
          <p:cNvSpPr/>
          <p:nvPr/>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8" name="Foliennummernplatzhalter 7"/>
          <p:cNvSpPr>
            <a:spLocks noGrp="1"/>
          </p:cNvSpPr>
          <p:nvPr>
            <p:ph type="sldNum" sz="quarter" idx="4"/>
          </p:nvPr>
        </p:nvSpPr>
        <p:spPr>
          <a:xfrm>
            <a:off x="8070663"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20" name="Gleichschenkliges Dreieck 19"/>
          <p:cNvSpPr/>
          <p:nvPr/>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5"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pic>
        <p:nvPicPr>
          <p:cNvPr id="3" name="Grafik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316561366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2200" b="1" kern="1200">
          <a:solidFill>
            <a:schemeClr val="accent1"/>
          </a:solidFill>
          <a:latin typeface="Tahoma"/>
          <a:ea typeface="ＭＳ Ｐゴシック" charset="0"/>
          <a:cs typeface="ＭＳ Ｐゴシック" charset="0"/>
        </a:defRPr>
      </a:lvl1pPr>
      <a:lvl2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1" fontAlgn="base" hangingPunct="1">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eaLnBrk="1" fontAlgn="base" hangingPunct="1">
        <a:spcBef>
          <a:spcPct val="0"/>
        </a:spcBef>
        <a:spcAft>
          <a:spcPct val="0"/>
        </a:spcAft>
        <a:defRPr sz="3000" b="1">
          <a:solidFill>
            <a:schemeClr val="accent1"/>
          </a:solidFill>
          <a:latin typeface="Tahoma" charset="0"/>
          <a:ea typeface="ＭＳ Ｐゴシック" charset="0"/>
        </a:defRPr>
      </a:lvl6pPr>
      <a:lvl7pPr marL="914400" algn="l" defTabSz="457200" rtl="0" eaLnBrk="1" fontAlgn="base" hangingPunct="1">
        <a:spcBef>
          <a:spcPct val="0"/>
        </a:spcBef>
        <a:spcAft>
          <a:spcPct val="0"/>
        </a:spcAft>
        <a:defRPr sz="3000" b="1">
          <a:solidFill>
            <a:schemeClr val="accent1"/>
          </a:solidFill>
          <a:latin typeface="Tahoma" charset="0"/>
          <a:ea typeface="ＭＳ Ｐゴシック" charset="0"/>
        </a:defRPr>
      </a:lvl7pPr>
      <a:lvl8pPr marL="1371600" algn="l" defTabSz="457200" rtl="0" eaLnBrk="1" fontAlgn="base" hangingPunct="1">
        <a:spcBef>
          <a:spcPct val="0"/>
        </a:spcBef>
        <a:spcAft>
          <a:spcPct val="0"/>
        </a:spcAft>
        <a:defRPr sz="3000" b="1">
          <a:solidFill>
            <a:schemeClr val="accent1"/>
          </a:solidFill>
          <a:latin typeface="Tahoma" charset="0"/>
          <a:ea typeface="ＭＳ Ｐゴシック" charset="0"/>
        </a:defRPr>
      </a:lvl8pPr>
      <a:lvl9pPr marL="1828800" algn="l" defTabSz="457200" rtl="0" eaLnBrk="1" fontAlgn="base" hangingPunct="1">
        <a:spcBef>
          <a:spcPct val="0"/>
        </a:spcBef>
        <a:spcAft>
          <a:spcPct val="0"/>
        </a:spcAft>
        <a:defRPr sz="3000" b="1">
          <a:solidFill>
            <a:schemeClr val="accent1"/>
          </a:solidFill>
          <a:latin typeface="Tahom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defRPr sz="1800" kern="1200">
          <a:solidFill>
            <a:schemeClr val="accent1"/>
          </a:solidFill>
          <a:latin typeface="Tahom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3pPr>
      <a:lvl4pPr marL="15621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4pPr>
      <a:lvl5pPr marL="1981200" indent="-228600" algn="l" defTabSz="457200" rtl="0" eaLnBrk="1" fontAlgn="base" hangingPunct="1">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9" name="Titelplatzhalter 1"/>
          <p:cNvSpPr>
            <a:spLocks noGrp="1"/>
          </p:cNvSpPr>
          <p:nvPr>
            <p:ph type="title"/>
          </p:nvPr>
        </p:nvSpPr>
        <p:spPr bwMode="auto">
          <a:xfrm>
            <a:off x="311337" y="238682"/>
            <a:ext cx="7559955" cy="88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smtClean="0"/>
              <a:t>Mastertitelformat bearbeiten</a:t>
            </a:r>
          </a:p>
        </p:txBody>
      </p:sp>
      <p:sp>
        <p:nvSpPr>
          <p:cNvPr id="1030" name="Textplatzhalter 2"/>
          <p:cNvSpPr>
            <a:spLocks noGrp="1"/>
          </p:cNvSpPr>
          <p:nvPr>
            <p:ph type="body" idx="1"/>
          </p:nvPr>
        </p:nvSpPr>
        <p:spPr bwMode="auto">
          <a:xfrm>
            <a:off x="311337" y="1474789"/>
            <a:ext cx="8535802" cy="461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2" name="Rechteck 11"/>
          <p:cNvSpPr/>
          <p:nvPr/>
        </p:nvSpPr>
        <p:spPr>
          <a:xfrm>
            <a:off x="72582" y="6316448"/>
            <a:ext cx="8960293" cy="437232"/>
          </a:xfrm>
          <a:prstGeom prst="rect">
            <a:avLst/>
          </a:prstGeom>
          <a:solidFill>
            <a:srgbClr val="E6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endParaRPr lang="de-DE" sz="1000" b="0"/>
          </a:p>
        </p:txBody>
      </p:sp>
      <p:sp>
        <p:nvSpPr>
          <p:cNvPr id="18" name="Foliennummernplatzhalter 7"/>
          <p:cNvSpPr>
            <a:spLocks noGrp="1"/>
          </p:cNvSpPr>
          <p:nvPr>
            <p:ph type="sldNum" sz="quarter" idx="4"/>
          </p:nvPr>
        </p:nvSpPr>
        <p:spPr>
          <a:xfrm>
            <a:off x="8070663" y="6316960"/>
            <a:ext cx="762000" cy="424800"/>
          </a:xfrm>
          <a:prstGeom prst="rect">
            <a:avLst/>
          </a:prstGeom>
        </p:spPr>
        <p:txBody>
          <a:bodyPr vert="horz" wrap="square" lIns="91440" tIns="45720" rIns="91440" bIns="45720" numCol="1" anchor="ctr" anchorCtr="0" compatLnSpc="1">
            <a:prstTxWarp prst="textNoShape">
              <a:avLst/>
            </a:prstTxWarp>
          </a:bodyPr>
          <a:lstStyle>
            <a:lvl1pPr algn="r" eaLnBrk="1" hangingPunct="1">
              <a:spcBef>
                <a:spcPct val="0"/>
              </a:spcBef>
              <a:buFontTx/>
              <a:buNone/>
              <a:defRPr sz="1000" b="0">
                <a:cs typeface="Tahoma" charset="0"/>
              </a:defRPr>
            </a:lvl1pPr>
          </a:lstStyle>
          <a:p>
            <a:fld id="{21ECFBFC-BFE7-4702-9F2A-8102170FB01E}" type="slidenum">
              <a:rPr lang="de-DE" smtClean="0"/>
              <a:pPr/>
              <a:t>‹Nr.›</a:t>
            </a:fld>
            <a:endParaRPr lang="de-DE" dirty="0"/>
          </a:p>
        </p:txBody>
      </p:sp>
      <p:sp>
        <p:nvSpPr>
          <p:cNvPr id="20" name="Gleichschenkliges Dreieck 19"/>
          <p:cNvSpPr/>
          <p:nvPr/>
        </p:nvSpPr>
        <p:spPr>
          <a:xfrm rot="5400000">
            <a:off x="-107148" y="6218241"/>
            <a:ext cx="728663" cy="631826"/>
          </a:xfrm>
          <a:prstGeom prst="triangle">
            <a:avLst/>
          </a:prstGeom>
          <a:solidFill>
            <a:srgbClr val="C83C5A"/>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FontTx/>
              <a:buNone/>
              <a:defRPr/>
            </a:pPr>
            <a:r>
              <a:rPr lang="de-DE" sz="1800" b="0" dirty="0">
                <a:solidFill>
                  <a:srgbClr val="DE193A"/>
                </a:solidFill>
              </a:rPr>
              <a:t> </a:t>
            </a:r>
          </a:p>
        </p:txBody>
      </p:sp>
      <p:sp>
        <p:nvSpPr>
          <p:cNvPr id="15" name="Fußzeilenplatzhalter 4"/>
          <p:cNvSpPr>
            <a:spLocks noGrp="1"/>
          </p:cNvSpPr>
          <p:nvPr>
            <p:ph type="ftr" sz="quarter" idx="3"/>
          </p:nvPr>
        </p:nvSpPr>
        <p:spPr>
          <a:xfrm>
            <a:off x="723622" y="6177242"/>
            <a:ext cx="5883275" cy="365125"/>
          </a:xfrm>
          <a:prstGeom prst="rect">
            <a:avLst/>
          </a:prstGeom>
        </p:spPr>
        <p:txBody>
          <a:bodyPr bIns="0" anchor="b"/>
          <a:lstStyle>
            <a:lvl1pPr>
              <a:defRPr sz="1000"/>
            </a:lvl1pPr>
          </a:lstStyle>
          <a:p>
            <a:pPr algn="l"/>
            <a:r>
              <a:rPr lang="de-DE" dirty="0" smtClean="0"/>
              <a:t>Die Offensive Mittelstand - Ein Netzwerk starker Partner</a:t>
            </a:r>
            <a:endParaRPr lang="de-DE" dirty="0"/>
          </a:p>
        </p:txBody>
      </p:sp>
      <p:pic>
        <p:nvPicPr>
          <p:cNvPr id="11" name="Grafik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87662" y="313620"/>
            <a:ext cx="2185419" cy="712751"/>
          </a:xfrm>
          <a:prstGeom prst="rect">
            <a:avLst/>
          </a:prstGeom>
        </p:spPr>
      </p:pic>
    </p:spTree>
    <p:extLst>
      <p:ext uri="{BB962C8B-B14F-4D97-AF65-F5344CB8AC3E}">
        <p14:creationId xmlns:p14="http://schemas.microsoft.com/office/powerpoint/2010/main" val="303804223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2200" b="1" kern="1200">
          <a:solidFill>
            <a:schemeClr val="accent1"/>
          </a:solidFill>
          <a:latin typeface="Tahoma"/>
          <a:ea typeface="ＭＳ Ｐゴシック" charset="0"/>
          <a:cs typeface="ＭＳ Ｐゴシック" charset="0"/>
        </a:defRPr>
      </a:lvl1pPr>
      <a:lvl2pPr algn="l" defTabSz="457200" rtl="0" eaLnBrk="0" fontAlgn="base" hangingPunct="0">
        <a:spcBef>
          <a:spcPct val="0"/>
        </a:spcBef>
        <a:spcAft>
          <a:spcPct val="0"/>
        </a:spcAft>
        <a:defRPr sz="3000" b="1">
          <a:solidFill>
            <a:schemeClr val="accent1"/>
          </a:solidFill>
          <a:latin typeface="Tahoma" charset="0"/>
          <a:ea typeface="ＭＳ Ｐゴシック" charset="0"/>
          <a:cs typeface="ＭＳ Ｐゴシック" charset="0"/>
        </a:defRPr>
      </a:lvl2pPr>
      <a:lvl3pPr algn="l" defTabSz="457200" rtl="0" eaLnBrk="0" fontAlgn="base" hangingPunct="0">
        <a:spcBef>
          <a:spcPct val="0"/>
        </a:spcBef>
        <a:spcAft>
          <a:spcPct val="0"/>
        </a:spcAft>
        <a:defRPr sz="3000" b="1">
          <a:solidFill>
            <a:schemeClr val="accent1"/>
          </a:solidFill>
          <a:latin typeface="Tahoma" charset="0"/>
          <a:ea typeface="ＭＳ Ｐゴシック" charset="0"/>
          <a:cs typeface="ＭＳ Ｐゴシック" charset="0"/>
        </a:defRPr>
      </a:lvl3pPr>
      <a:lvl4pPr algn="l" defTabSz="457200" rtl="0" eaLnBrk="0" fontAlgn="base" hangingPunct="0">
        <a:spcBef>
          <a:spcPct val="0"/>
        </a:spcBef>
        <a:spcAft>
          <a:spcPct val="0"/>
        </a:spcAft>
        <a:defRPr sz="3000" b="1">
          <a:solidFill>
            <a:schemeClr val="accent1"/>
          </a:solidFill>
          <a:latin typeface="Tahoma" charset="0"/>
          <a:ea typeface="ＭＳ Ｐゴシック" charset="0"/>
          <a:cs typeface="ＭＳ Ｐゴシック" charset="0"/>
        </a:defRPr>
      </a:lvl4pPr>
      <a:lvl5pPr algn="l" defTabSz="457200" rtl="0" eaLnBrk="0" fontAlgn="base" hangingPunct="0">
        <a:spcBef>
          <a:spcPct val="0"/>
        </a:spcBef>
        <a:spcAft>
          <a:spcPct val="0"/>
        </a:spcAft>
        <a:defRPr sz="3000" b="1">
          <a:solidFill>
            <a:schemeClr val="accent1"/>
          </a:solidFill>
          <a:latin typeface="Tahoma" charset="0"/>
          <a:ea typeface="ＭＳ Ｐゴシック" charset="0"/>
          <a:cs typeface="ＭＳ Ｐゴシック" charset="0"/>
        </a:defRPr>
      </a:lvl5pPr>
      <a:lvl6pPr marL="457200" algn="l" defTabSz="457200" rtl="0" fontAlgn="base">
        <a:spcBef>
          <a:spcPct val="0"/>
        </a:spcBef>
        <a:spcAft>
          <a:spcPct val="0"/>
        </a:spcAft>
        <a:defRPr sz="3000" b="1">
          <a:solidFill>
            <a:schemeClr val="accent1"/>
          </a:solidFill>
          <a:latin typeface="Tahoma" charset="0"/>
          <a:ea typeface="ＭＳ Ｐゴシック" charset="0"/>
        </a:defRPr>
      </a:lvl6pPr>
      <a:lvl7pPr marL="914400" algn="l" defTabSz="457200" rtl="0" fontAlgn="base">
        <a:spcBef>
          <a:spcPct val="0"/>
        </a:spcBef>
        <a:spcAft>
          <a:spcPct val="0"/>
        </a:spcAft>
        <a:defRPr sz="3000" b="1">
          <a:solidFill>
            <a:schemeClr val="accent1"/>
          </a:solidFill>
          <a:latin typeface="Tahoma" charset="0"/>
          <a:ea typeface="ＭＳ Ｐゴシック" charset="0"/>
        </a:defRPr>
      </a:lvl7pPr>
      <a:lvl8pPr marL="1371600" algn="l" defTabSz="457200" rtl="0" fontAlgn="base">
        <a:spcBef>
          <a:spcPct val="0"/>
        </a:spcBef>
        <a:spcAft>
          <a:spcPct val="0"/>
        </a:spcAft>
        <a:defRPr sz="3000" b="1">
          <a:solidFill>
            <a:schemeClr val="accent1"/>
          </a:solidFill>
          <a:latin typeface="Tahoma" charset="0"/>
          <a:ea typeface="ＭＳ Ｐゴシック" charset="0"/>
        </a:defRPr>
      </a:lvl8pPr>
      <a:lvl9pPr marL="1828800" algn="l" defTabSz="457200" rtl="0" fontAlgn="base">
        <a:spcBef>
          <a:spcPct val="0"/>
        </a:spcBef>
        <a:spcAft>
          <a:spcPct val="0"/>
        </a:spcAft>
        <a:defRPr sz="3000" b="1">
          <a:solidFill>
            <a:schemeClr val="accent1"/>
          </a:solidFill>
          <a:latin typeface="Tahom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defRPr sz="1800" kern="1200">
          <a:solidFill>
            <a:schemeClr val="accent1"/>
          </a:solidFill>
          <a:latin typeface="Tahom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2pPr>
      <a:lvl3pPr marL="1143000" indent="-228600" algn="l" defTabSz="457200" rtl="0" eaLnBrk="0" fontAlgn="base" hangingPunct="0">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3pPr>
      <a:lvl4pPr marL="1562100" indent="-228600" algn="l" defTabSz="457200" rtl="0" eaLnBrk="0" fontAlgn="base" hangingPunct="0">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4pPr>
      <a:lvl5pPr marL="1981200" indent="-228600" algn="l" defTabSz="457200" rtl="0" eaLnBrk="0" fontAlgn="base" hangingPunct="0">
        <a:spcBef>
          <a:spcPct val="20000"/>
        </a:spcBef>
        <a:spcAft>
          <a:spcPct val="0"/>
        </a:spcAft>
        <a:buFont typeface="Arial" charset="0"/>
        <a:defRPr sz="1600" kern="1200">
          <a:solidFill>
            <a:schemeClr val="accent1"/>
          </a:solidFill>
          <a:latin typeface="Tahom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hyperlink" Target="mailto:info@offensive-mittelstand.de"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685800" y="6259130"/>
            <a:ext cx="5883275" cy="365125"/>
          </a:xfrm>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2" name="Titel 1"/>
          <p:cNvSpPr>
            <a:spLocks noGrp="1"/>
          </p:cNvSpPr>
          <p:nvPr>
            <p:ph type="ctrTitle"/>
          </p:nvPr>
        </p:nvSpPr>
        <p:spPr>
          <a:xfrm>
            <a:off x="685800" y="3864067"/>
            <a:ext cx="7772400" cy="1143000"/>
          </a:xfrm>
        </p:spPr>
        <p:txBody>
          <a:bodyPr/>
          <a:lstStyle/>
          <a:p>
            <a:r>
              <a:rPr lang="de-DE" altLang="de-DE" dirty="0" smtClean="0">
                <a:latin typeface="Calibri" panose="020F0502020204030204" pitchFamily="34" charset="0"/>
              </a:rPr>
              <a:t>Workshop zur Qualifizierung zum </a:t>
            </a:r>
            <a:br>
              <a:rPr lang="de-DE" altLang="de-DE" dirty="0" smtClean="0">
                <a:latin typeface="Calibri" panose="020F0502020204030204" pitchFamily="34" charset="0"/>
              </a:rPr>
            </a:br>
            <a:r>
              <a:rPr lang="de-DE" altLang="de-DE" dirty="0" smtClean="0">
                <a:latin typeface="Calibri" panose="020F0502020204030204" pitchFamily="34" charset="0"/>
              </a:rPr>
              <a:t>Berater</a:t>
            </a:r>
            <a:r>
              <a:rPr lang="de-DE" altLang="de-DE" dirty="0">
                <a:latin typeface="Calibri" panose="020F0502020204030204" pitchFamily="34" charset="0"/>
              </a:rPr>
              <a:t> </a:t>
            </a:r>
            <a:r>
              <a:rPr lang="de-DE" altLang="de-DE" dirty="0" smtClean="0">
                <a:latin typeface="Calibri" panose="020F0502020204030204" pitchFamily="34" charset="0"/>
              </a:rPr>
              <a:t>der </a:t>
            </a:r>
            <a:r>
              <a:rPr lang="de-DE" altLang="de-DE" dirty="0" smtClean="0">
                <a:latin typeface="Calibri" panose="020F0502020204030204" pitchFamily="34" charset="0"/>
              </a:rPr>
              <a:t>Offensive Mittelstand </a:t>
            </a:r>
            <a:endParaRPr lang="de-DE" altLang="de-DE" dirty="0">
              <a:latin typeface="Calibri" panose="020F0502020204030204" pitchFamily="34" charset="0"/>
            </a:endParaRPr>
          </a:p>
        </p:txBody>
      </p:sp>
      <p:sp>
        <p:nvSpPr>
          <p:cNvPr id="3" name="Foliennummernplatzhalter 2"/>
          <p:cNvSpPr>
            <a:spLocks noGrp="1"/>
          </p:cNvSpPr>
          <p:nvPr>
            <p:ph type="sldNum" sz="quarter" idx="12"/>
          </p:nvPr>
        </p:nvSpPr>
        <p:spPr/>
        <p:txBody>
          <a:bodyPr/>
          <a:lstStyle/>
          <a:p>
            <a:fld id="{21ECFBFC-BFE7-4702-9F2A-8102170FB01E}" type="slidenum">
              <a:rPr lang="de-DE" smtClean="0"/>
              <a:pPr/>
              <a:t>1</a:t>
            </a:fld>
            <a:endParaRPr lang="de-DE" dirty="0"/>
          </a:p>
        </p:txBody>
      </p:sp>
    </p:spTree>
    <p:extLst>
      <p:ext uri="{BB962C8B-B14F-4D97-AF65-F5344CB8AC3E}">
        <p14:creationId xmlns:p14="http://schemas.microsoft.com/office/powerpoint/2010/main" val="4201327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42689" y="1672571"/>
            <a:ext cx="8529638" cy="4598987"/>
          </a:xfrm>
        </p:spPr>
        <p:txBody>
          <a:bodyPr/>
          <a:lstStyle/>
          <a:p>
            <a:pPr marL="174625" indent="-174625" eaLnBrk="0" hangingPunct="0">
              <a:spcBef>
                <a:spcPct val="60000"/>
              </a:spcBef>
              <a:spcAft>
                <a:spcPts val="1200"/>
              </a:spcAft>
              <a:defRPr/>
            </a:pPr>
            <a:r>
              <a:rPr lang="de-DE" b="1" dirty="0" smtClean="0">
                <a:latin typeface="Calibri" pitchFamily="34" charset="0"/>
                <a:cs typeface="Calibri" pitchFamily="34" charset="0"/>
              </a:rPr>
              <a:t> 	</a:t>
            </a:r>
            <a:r>
              <a:rPr lang="de-DE" sz="2000" b="1" dirty="0" smtClean="0">
                <a:latin typeface="Calibri" pitchFamily="34" charset="0"/>
                <a:cs typeface="Calibri" pitchFamily="34" charset="0"/>
              </a:rPr>
              <a:t>Die Offensive Mittelstand unterstützt „Mittelständler“ durch Informationen, Aktivitäten und Instrumente, u.a.:</a:t>
            </a:r>
          </a:p>
          <a:p>
            <a:pPr lvl="1"/>
            <a:r>
              <a:rPr lang="de-DE" sz="2000" dirty="0" smtClean="0"/>
              <a:t> </a:t>
            </a:r>
            <a:r>
              <a:rPr lang="de-DE" sz="2000" b="1" dirty="0" smtClean="0">
                <a:latin typeface="Calibri" pitchFamily="34" charset="0"/>
              </a:rPr>
              <a:t>Leitfaden „Guter Mittelstand: Erfolg ist kein Zufall“</a:t>
            </a:r>
            <a:r>
              <a:rPr lang="de-DE" sz="2000" dirty="0" smtClean="0">
                <a:latin typeface="Calibri" pitchFamily="34" charset="0"/>
              </a:rPr>
              <a:t> (beschreibt, wie 	   	erfolgreiche mittelständische Unternehmen ihre Organisation und Arbeit 	gestalten)</a:t>
            </a:r>
          </a:p>
          <a:p>
            <a:pPr lvl="1"/>
            <a:r>
              <a:rPr lang="de-DE" sz="2000" dirty="0" smtClean="0">
                <a:latin typeface="Calibri" pitchFamily="34" charset="0"/>
              </a:rPr>
              <a:t> </a:t>
            </a:r>
            <a:r>
              <a:rPr lang="de-DE" sz="2000" b="1" dirty="0" smtClean="0">
                <a:latin typeface="Calibri" pitchFamily="34" charset="0"/>
              </a:rPr>
              <a:t>Analyse-Instrument „INQA-Unternehmenscheck „Guter Mittelstand“</a:t>
            </a:r>
            <a:r>
              <a:rPr lang="de-DE" sz="2000" dirty="0" smtClean="0">
                <a:latin typeface="Calibri" pitchFamily="34" charset="0"/>
              </a:rPr>
              <a:t> (hilft 	Mittelständlern, schnell und einfach Verbesserungspotenziale zu erkennen) </a:t>
            </a:r>
          </a:p>
          <a:p>
            <a:pPr lvl="1"/>
            <a:r>
              <a:rPr lang="de-DE" sz="2000" dirty="0" smtClean="0">
                <a:latin typeface="Calibri" pitchFamily="34" charset="0"/>
              </a:rPr>
              <a:t> </a:t>
            </a:r>
            <a:r>
              <a:rPr lang="de-DE" sz="2000" b="1" dirty="0" smtClean="0">
                <a:latin typeface="Calibri" pitchFamily="34" charset="0"/>
              </a:rPr>
              <a:t>Gute Praxis</a:t>
            </a:r>
            <a:r>
              <a:rPr lang="de-DE" sz="2000" dirty="0" smtClean="0">
                <a:latin typeface="Calibri" pitchFamily="34" charset="0"/>
              </a:rPr>
              <a:t>: Der Leitfaden und der Mittelstands-Check weisen den Weg zu 	den </a:t>
            </a:r>
            <a:r>
              <a:rPr lang="de-DE" sz="2000" b="1" dirty="0" smtClean="0">
                <a:latin typeface="Calibri" pitchFamily="34" charset="0"/>
              </a:rPr>
              <a:t>wichtigsten und besten Praxishilfen</a:t>
            </a:r>
            <a:r>
              <a:rPr lang="de-DE" sz="2000" dirty="0" smtClean="0">
                <a:latin typeface="Calibri" pitchFamily="34" charset="0"/>
              </a:rPr>
              <a:t>. Der Zugang zu den 	Unterstützungsangeboten wird dabei vereinfacht und systematisiert.</a:t>
            </a:r>
            <a:r>
              <a:rPr lang="de-DE" sz="2000" b="1" dirty="0" smtClean="0">
                <a:latin typeface="Calibri" pitchFamily="34" charset="0"/>
              </a:rPr>
              <a:t> </a:t>
            </a:r>
          </a:p>
          <a:p>
            <a:pPr lvl="1"/>
            <a:r>
              <a:rPr lang="de-DE" sz="2000" b="1" dirty="0" smtClean="0">
                <a:latin typeface="Calibri" pitchFamily="34" charset="0"/>
              </a:rPr>
              <a:t> Training für Berater</a:t>
            </a:r>
            <a:r>
              <a:rPr lang="de-DE" sz="2000" dirty="0" smtClean="0">
                <a:latin typeface="Calibri" pitchFamily="34" charset="0"/>
              </a:rPr>
              <a:t>: Die Offensive Mittelstand tritt nicht in Konkurrenz zu 	etablierten und bewährten Beratungsstrukturen, sondern fördert ein 	gemeinsames Grundverständnis gemäß dem Motto </a:t>
            </a:r>
            <a:r>
              <a:rPr lang="de-DE" sz="2000" b="1" dirty="0" smtClean="0">
                <a:latin typeface="Calibri" pitchFamily="34" charset="0"/>
              </a:rPr>
              <a:t>„gemeinsam besser“</a:t>
            </a:r>
            <a:r>
              <a:rPr lang="de-DE" sz="2000" dirty="0" smtClean="0">
                <a:latin typeface="Calibri" pitchFamily="34" charset="0"/>
              </a:rPr>
              <a:t>.</a:t>
            </a:r>
          </a:p>
          <a:p>
            <a:pPr lvl="1"/>
            <a:endParaRPr lang="de-DE" sz="2000" dirty="0" smtClean="0">
              <a:latin typeface="Calibri" pitchFamily="34" charset="0"/>
            </a:endParaRPr>
          </a:p>
          <a:p>
            <a:pPr lvl="1"/>
            <a:endParaRPr lang="de-DE" sz="2000" dirty="0" smtClean="0">
              <a:latin typeface="Calibri" pitchFamily="34" charset="0"/>
            </a:endParaRPr>
          </a:p>
          <a:p>
            <a:pPr lvl="1"/>
            <a:endParaRPr lang="de-DE" sz="2200" dirty="0" smtClean="0"/>
          </a:p>
          <a:p>
            <a:pPr lvl="1"/>
            <a:endParaRPr lang="de-DE" sz="2200" dirty="0" smtClean="0"/>
          </a:p>
          <a:p>
            <a:pPr lvl="1"/>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
            </a:r>
            <a:br>
              <a:rPr lang="de-DE" altLang="de-DE" sz="2800" dirty="0" smtClean="0">
                <a:latin typeface="Calibri" panose="020F0502020204030204" pitchFamily="34" charset="0"/>
              </a:rPr>
            </a:br>
            <a:r>
              <a:rPr lang="de-DE" altLang="de-DE" sz="2800" dirty="0" smtClean="0">
                <a:latin typeface="Calibri" panose="020F0502020204030204" pitchFamily="34" charset="0"/>
              </a:rPr>
              <a:t>2. Die Offensive Mittelstand – ein Überblick</a:t>
            </a:r>
            <a:r>
              <a:rPr lang="de-DE" altLang="de-DE" sz="2000" dirty="0" smtClean="0">
                <a:latin typeface="Calibri" panose="020F0502020204030204" pitchFamily="34" charset="0"/>
              </a:rPr>
              <a:t/>
            </a:r>
            <a:br>
              <a:rPr lang="de-DE" altLang="de-DE" sz="2000" dirty="0" smtClean="0">
                <a:latin typeface="Calibri" panose="020F0502020204030204" pitchFamily="34" charset="0"/>
              </a:rPr>
            </a:br>
            <a:endParaRPr lang="de-DE"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10</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1337" y="1275347"/>
            <a:ext cx="8529638" cy="4901895"/>
          </a:xfrm>
        </p:spPr>
        <p:txBody>
          <a:bodyPr/>
          <a:lstStyle/>
          <a:p>
            <a:pPr lvl="1">
              <a:buNone/>
            </a:pPr>
            <a:r>
              <a:rPr lang="de-DE" altLang="de-DE" sz="1800" b="1" dirty="0" smtClean="0">
                <a:latin typeface="Calibri" panose="020F0502020204030204" pitchFamily="34" charset="0"/>
              </a:rPr>
              <a:t>Partner der Offensive Mittelstand </a:t>
            </a:r>
            <a:endParaRPr lang="de-DE" sz="1800" dirty="0" smtClean="0"/>
          </a:p>
          <a:p>
            <a:pPr lvl="1">
              <a:buNone/>
            </a:pPr>
            <a:endParaRPr lang="de-DE" sz="2200" dirty="0" smtClean="0"/>
          </a:p>
          <a:p>
            <a:pPr lvl="1">
              <a:spcBef>
                <a:spcPts val="0"/>
              </a:spcBef>
              <a:buNone/>
            </a:pPr>
            <a:endParaRPr lang="de-DE" b="1" dirty="0" smtClean="0">
              <a:latin typeface="+mn-lt"/>
            </a:endParaRPr>
          </a:p>
          <a:p>
            <a:pPr lvl="1">
              <a:spcBef>
                <a:spcPts val="0"/>
              </a:spcBef>
              <a:buNone/>
            </a:pPr>
            <a:r>
              <a:rPr lang="de-DE" b="1" dirty="0" smtClean="0">
                <a:latin typeface="+mn-lt"/>
              </a:rPr>
              <a:t>Partner</a:t>
            </a:r>
          </a:p>
          <a:p>
            <a:pPr lvl="1"/>
            <a:r>
              <a:rPr lang="de-DE" altLang="de-DE" sz="1400" dirty="0" smtClean="0"/>
              <a:t> </a:t>
            </a:r>
            <a:r>
              <a:rPr lang="de-DE" altLang="de-DE" sz="1400" dirty="0" smtClean="0">
                <a:latin typeface="Calibri" panose="020F0502020204030204" pitchFamily="34" charset="0"/>
              </a:rPr>
              <a:t>BDA Bundesvereinigung der Deutschen Arbeitgeberverbände </a:t>
            </a:r>
          </a:p>
          <a:p>
            <a:pPr lvl="1"/>
            <a:r>
              <a:rPr lang="de-DE" altLang="de-DE" sz="1400" dirty="0" smtClean="0">
                <a:latin typeface="Calibri" panose="020F0502020204030204" pitchFamily="34" charset="0"/>
              </a:rPr>
              <a:t> Zentralverband des Deutschen Handwerks </a:t>
            </a:r>
          </a:p>
          <a:p>
            <a:pPr lvl="1"/>
            <a:r>
              <a:rPr lang="de-DE" sz="1400" dirty="0" smtClean="0">
                <a:latin typeface="Calibri" panose="020F0502020204030204" pitchFamily="34" charset="0"/>
              </a:rPr>
              <a:t> </a:t>
            </a:r>
            <a:r>
              <a:rPr lang="de-DE" altLang="de-DE" sz="1400" dirty="0" smtClean="0">
                <a:latin typeface="Calibri" panose="020F0502020204030204" pitchFamily="34" charset="0"/>
              </a:rPr>
              <a:t>Bundesagentur für Arbeit</a:t>
            </a:r>
          </a:p>
          <a:p>
            <a:pPr lvl="1"/>
            <a:r>
              <a:rPr lang="de-DE" sz="1400" dirty="0" smtClean="0"/>
              <a:t> </a:t>
            </a:r>
            <a:r>
              <a:rPr lang="de-DE" altLang="de-DE" sz="1400" dirty="0" smtClean="0">
                <a:latin typeface="Calibri" panose="020F0502020204030204" pitchFamily="34" charset="0"/>
              </a:rPr>
              <a:t>Deutscher Steuerberaterverband</a:t>
            </a:r>
          </a:p>
          <a:p>
            <a:pPr lvl="1"/>
            <a:r>
              <a:rPr lang="de-DE" sz="1400" dirty="0" smtClean="0"/>
              <a:t> </a:t>
            </a:r>
            <a:r>
              <a:rPr lang="de-DE" altLang="de-DE" sz="1400" dirty="0" smtClean="0">
                <a:latin typeface="Calibri" panose="020F0502020204030204" pitchFamily="34" charset="0"/>
              </a:rPr>
              <a:t>Bundessteuerberaterkammer</a:t>
            </a:r>
          </a:p>
          <a:p>
            <a:pPr lvl="1"/>
            <a:r>
              <a:rPr lang="de-DE" sz="1400" dirty="0" smtClean="0"/>
              <a:t> </a:t>
            </a:r>
            <a:r>
              <a:rPr lang="de-DE" altLang="de-DE" sz="1400" dirty="0" smtClean="0">
                <a:latin typeface="Calibri" panose="020F0502020204030204" pitchFamily="34" charset="0"/>
              </a:rPr>
              <a:t>Kammern und Innungen</a:t>
            </a:r>
          </a:p>
          <a:p>
            <a:pPr lvl="1"/>
            <a:r>
              <a:rPr lang="de-DE" sz="1400" dirty="0" smtClean="0"/>
              <a:t> </a:t>
            </a:r>
            <a:r>
              <a:rPr lang="de-DE" altLang="de-DE" sz="1400" dirty="0" smtClean="0">
                <a:latin typeface="Calibri" panose="020F0502020204030204" pitchFamily="34" charset="0"/>
              </a:rPr>
              <a:t>IG BCE Industriegewerkschaft Bergbau, Chemie, Energie</a:t>
            </a:r>
          </a:p>
          <a:p>
            <a:pPr lvl="1"/>
            <a:r>
              <a:rPr lang="de-DE" altLang="de-DE" sz="1400" dirty="0" smtClean="0">
                <a:latin typeface="Calibri" panose="020F0502020204030204" pitchFamily="34" charset="0"/>
              </a:rPr>
              <a:t> DVR – Deutscher Verkehrssicherheitsrat Institut für Mittelstandsforschung Bonn </a:t>
            </a:r>
          </a:p>
          <a:p>
            <a:pPr lvl="1"/>
            <a:r>
              <a:rPr lang="de-DE" altLang="de-DE" sz="1400" dirty="0" smtClean="0">
                <a:latin typeface="Calibri" panose="020F0502020204030204" pitchFamily="34" charset="0"/>
              </a:rPr>
              <a:t> RKW Rationalisierungs- und Innovationszentrum der Deutschen Wirtschaft e. V. </a:t>
            </a:r>
          </a:p>
          <a:p>
            <a:pPr lvl="1"/>
            <a:r>
              <a:rPr lang="de-DE" altLang="de-DE" sz="1400" dirty="0" smtClean="0">
                <a:latin typeface="Calibri" panose="020F0502020204030204" pitchFamily="34" charset="0"/>
              </a:rPr>
              <a:t> Fachhochschule des Mittelstands </a:t>
            </a:r>
          </a:p>
          <a:p>
            <a:pPr lvl="1"/>
            <a:r>
              <a:rPr lang="de-DE" altLang="de-DE" sz="1400" dirty="0" smtClean="0">
                <a:latin typeface="Calibri" panose="020F0502020204030204" pitchFamily="34" charset="0"/>
              </a:rPr>
              <a:t> Bundesministerium für Arbeit und Soziales </a:t>
            </a:r>
          </a:p>
          <a:p>
            <a:pPr lvl="1"/>
            <a:r>
              <a:rPr lang="de-DE" altLang="de-DE" sz="1400" dirty="0" smtClean="0">
                <a:latin typeface="Calibri" panose="020F0502020204030204" pitchFamily="34" charset="0"/>
              </a:rPr>
              <a:t> Deutsche Gesetzliche Unfallversicherung (DGUV) </a:t>
            </a:r>
          </a:p>
          <a:p>
            <a:pPr lvl="1"/>
            <a:r>
              <a:rPr lang="de-DE" altLang="de-DE" sz="1400" dirty="0" smtClean="0">
                <a:latin typeface="Calibri" panose="020F0502020204030204" pitchFamily="34" charset="0"/>
              </a:rPr>
              <a:t> Krankenkassen</a:t>
            </a:r>
          </a:p>
          <a:p>
            <a:pPr lvl="1"/>
            <a:endParaRPr lang="de-DE" altLang="de-DE" sz="1400" dirty="0" smtClean="0">
              <a:latin typeface="Calibri" panose="020F0502020204030204" pitchFamily="34" charset="0"/>
            </a:endParaRPr>
          </a:p>
          <a:p>
            <a:pPr lvl="1"/>
            <a:endParaRPr lang="de-DE" altLang="de-DE" sz="1400" dirty="0" smtClean="0">
              <a:latin typeface="Calibri" panose="020F0502020204030204" pitchFamily="34" charset="0"/>
            </a:endParaRPr>
          </a:p>
          <a:p>
            <a:pPr lvl="1"/>
            <a:endParaRPr lang="de-DE" altLang="de-DE" dirty="0" smtClean="0">
              <a:latin typeface="Calibri" panose="020F0502020204030204" pitchFamily="34" charset="0"/>
            </a:endParaRPr>
          </a:p>
          <a:p>
            <a:pPr lvl="1"/>
            <a:endParaRPr lang="de-DE" altLang="de-DE" dirty="0" smtClean="0">
              <a:latin typeface="Calibri" panose="020F0502020204030204" pitchFamily="34" charset="0"/>
            </a:endParaRPr>
          </a:p>
          <a:p>
            <a:pPr lvl="1"/>
            <a:endParaRPr lang="de-DE" altLang="de-DE" sz="1800" dirty="0" smtClean="0">
              <a:latin typeface="Calibri" panose="020F0502020204030204" pitchFamily="34" charset="0"/>
            </a:endParaRPr>
          </a:p>
          <a:p>
            <a:pPr lvl="1"/>
            <a:endParaRPr lang="de-DE" sz="2200" dirty="0" smtClean="0"/>
          </a:p>
          <a:p>
            <a:pPr lvl="1"/>
            <a:endParaRPr lang="de-DE" sz="2200" dirty="0" smtClean="0"/>
          </a:p>
          <a:p>
            <a:pPr lvl="1">
              <a:buNone/>
            </a:pPr>
            <a:r>
              <a:rPr lang="de-DE" sz="2200" dirty="0" smtClean="0"/>
              <a:t> </a:t>
            </a:r>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
            </a:r>
            <a:br>
              <a:rPr lang="de-DE" altLang="de-DE" sz="2800" dirty="0" smtClean="0">
                <a:latin typeface="Calibri" panose="020F0502020204030204" pitchFamily="34" charset="0"/>
              </a:rPr>
            </a:br>
            <a:r>
              <a:rPr lang="de-DE" altLang="de-DE" sz="2800" dirty="0" smtClean="0">
                <a:latin typeface="Calibri" panose="020F0502020204030204" pitchFamily="34" charset="0"/>
              </a:rPr>
              <a:t>2. Die Offensive Mittelstand – ein Überblick</a:t>
            </a:r>
            <a:r>
              <a:rPr lang="de-DE" altLang="de-DE" sz="2000" dirty="0" smtClean="0">
                <a:latin typeface="Calibri" panose="020F0502020204030204" pitchFamily="34" charset="0"/>
              </a:rPr>
              <a:t/>
            </a:r>
            <a:br>
              <a:rPr lang="de-DE" altLang="de-DE" sz="2000" dirty="0" smtClean="0">
                <a:latin typeface="Calibri" panose="020F0502020204030204" pitchFamily="34" charset="0"/>
              </a:rPr>
            </a:br>
            <a:endParaRPr lang="de-DE"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11</a:t>
            </a:fld>
            <a:endParaRPr lang="de-DE" dirty="0"/>
          </a:p>
        </p:txBody>
      </p:sp>
      <p:sp>
        <p:nvSpPr>
          <p:cNvPr id="9" name="Rectangle 7"/>
          <p:cNvSpPr>
            <a:spLocks noChangeArrowheads="1"/>
          </p:cNvSpPr>
          <p:nvPr/>
        </p:nvSpPr>
        <p:spPr bwMode="auto">
          <a:xfrm>
            <a:off x="627366" y="1696453"/>
            <a:ext cx="6832209" cy="421105"/>
          </a:xfrm>
          <a:prstGeom prst="rect">
            <a:avLst/>
          </a:prstGeom>
          <a:solidFill>
            <a:schemeClr val="accent1">
              <a:lumMod val="60000"/>
              <a:lumOff val="40000"/>
            </a:schemeClr>
          </a:solidFill>
          <a:ln w="9525">
            <a:noFill/>
            <a:miter lim="800000"/>
            <a:headEnd/>
            <a:tailEnd/>
          </a:ln>
        </p:spPr>
        <p:txBody>
          <a:bodyPr wrap="none" anchor="ctr"/>
          <a:lstStyle/>
          <a:p>
            <a:r>
              <a:rPr lang="de-DE" altLang="de-DE" sz="1800" dirty="0" smtClean="0"/>
              <a:t> </a:t>
            </a:r>
            <a:r>
              <a:rPr lang="de-DE" altLang="de-DE" sz="1800" dirty="0" smtClean="0">
                <a:solidFill>
                  <a:schemeClr val="bg1"/>
                </a:solidFill>
                <a:latin typeface="Calibri" panose="020F0502020204030204" pitchFamily="34" charset="0"/>
              </a:rPr>
              <a:t>Runder Tisch Offensive Mittelstand – Gut für Deutschland</a:t>
            </a:r>
            <a:endParaRPr lang="de-DE" altLang="de-DE" sz="1800" dirty="0"/>
          </a:p>
        </p:txBody>
      </p:sp>
      <p:sp>
        <p:nvSpPr>
          <p:cNvPr id="10" name="Rectangle 2"/>
          <p:cNvSpPr>
            <a:spLocks noChangeArrowheads="1"/>
          </p:cNvSpPr>
          <p:nvPr/>
        </p:nvSpPr>
        <p:spPr bwMode="auto">
          <a:xfrm>
            <a:off x="668793" y="5860362"/>
            <a:ext cx="6877050" cy="233363"/>
          </a:xfrm>
          <a:prstGeom prst="rect">
            <a:avLst/>
          </a:prstGeom>
          <a:solidFill>
            <a:schemeClr val="accent1">
              <a:lumMod val="60000"/>
              <a:lumOff val="40000"/>
            </a:schemeClr>
          </a:solidFill>
          <a:ln w="9525">
            <a:noFill/>
            <a:miter lim="800000"/>
            <a:headEnd/>
            <a:tailEnd/>
          </a:ln>
        </p:spPr>
        <p:txBody>
          <a:bodyPr wrap="none" anchor="ctr"/>
          <a:lstStyle/>
          <a:p>
            <a:r>
              <a:rPr lang="de-DE" altLang="de-DE" dirty="0" smtClean="0"/>
              <a:t> </a:t>
            </a:r>
            <a:r>
              <a:rPr lang="de-DE" altLang="de-DE" sz="1400" dirty="0" smtClean="0">
                <a:solidFill>
                  <a:schemeClr val="bg1"/>
                </a:solidFill>
                <a:latin typeface="+mn-lt"/>
              </a:rPr>
              <a:t>Insgesamt über 240 Partner </a:t>
            </a:r>
          </a:p>
          <a:p>
            <a:endParaRPr lang="de-DE" altLang="de-DE" sz="800" dirty="0">
              <a:latin typeface="+mn-lt"/>
            </a:endParaRP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buNone/>
            </a:pPr>
            <a:r>
              <a:rPr lang="de-DE" sz="2000" b="1" dirty="0" smtClean="0">
                <a:latin typeface="Calibri" pitchFamily="34" charset="0"/>
                <a:cs typeface="Calibri" pitchFamily="34" charset="0"/>
              </a:rPr>
              <a:t>Was kann die Offensive Mittelstand Steuerberatern bieten?</a:t>
            </a:r>
            <a:endParaRPr lang="de-DE" sz="2000" dirty="0" smtClean="0"/>
          </a:p>
          <a:p>
            <a:pPr lvl="1"/>
            <a:r>
              <a:rPr lang="de-DE" sz="2000" dirty="0" smtClean="0"/>
              <a:t> </a:t>
            </a:r>
            <a:r>
              <a:rPr lang="de-DE" sz="2000" b="1" dirty="0" smtClean="0">
                <a:latin typeface="Calibri" pitchFamily="34" charset="0"/>
                <a:cs typeface="Calibri" pitchFamily="34" charset="0"/>
              </a:rPr>
              <a:t>Neutrale Instrumente</a:t>
            </a:r>
            <a:r>
              <a:rPr lang="de-DE" sz="2000" dirty="0" smtClean="0">
                <a:latin typeface="Calibri" pitchFamily="34" charset="0"/>
                <a:cs typeface="Calibri" pitchFamily="34" charset="0"/>
              </a:rPr>
              <a:t> für den Einsatz bei (potentiellen) Mandanten zur 	Aufdeckung von Verbesserungspotenzialen und 	zur Offenlegung von 	Beratungsbedarfen</a:t>
            </a:r>
            <a:endParaRPr lang="de-DE" sz="2200" dirty="0" smtClean="0">
              <a:cs typeface="Calibri" pitchFamily="34" charset="0"/>
            </a:endParaRPr>
          </a:p>
          <a:p>
            <a:pPr lvl="1"/>
            <a:r>
              <a:rPr lang="de-DE" sz="2200" dirty="0" smtClean="0">
                <a:latin typeface="Calibri" pitchFamily="34" charset="0"/>
                <a:cs typeface="Calibri" pitchFamily="34" charset="0"/>
              </a:rPr>
              <a:t> </a:t>
            </a:r>
            <a:r>
              <a:rPr lang="de-DE" sz="2000" dirty="0" smtClean="0">
                <a:latin typeface="Calibri" pitchFamily="34" charset="0"/>
                <a:cs typeface="Calibri" pitchFamily="34" charset="0"/>
              </a:rPr>
              <a:t>Partizipation an einem </a:t>
            </a:r>
            <a:r>
              <a:rPr lang="de-DE" sz="2000" b="1" dirty="0" smtClean="0">
                <a:latin typeface="Calibri" pitchFamily="34" charset="0"/>
                <a:cs typeface="Calibri" pitchFamily="34" charset="0"/>
              </a:rPr>
              <a:t>umfangreichen Netzwerk</a:t>
            </a:r>
            <a:r>
              <a:rPr lang="de-DE" sz="2000" dirty="0" smtClean="0">
                <a:latin typeface="Calibri" pitchFamily="34" charset="0"/>
                <a:cs typeface="Calibri" pitchFamily="34" charset="0"/>
              </a:rPr>
              <a:t> von unterschiedlichen 	mittelstandsnahen Institutionen </a:t>
            </a:r>
          </a:p>
          <a:p>
            <a:pPr lvl="1"/>
            <a:endParaRPr lang="de-DE" sz="2000" dirty="0" smtClean="0">
              <a:latin typeface="Calibri" pitchFamily="34" charset="0"/>
              <a:cs typeface="Calibri" pitchFamily="34" charset="0"/>
            </a:endParaRPr>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
            </a:r>
            <a:br>
              <a:rPr lang="de-DE" altLang="de-DE" sz="2800" dirty="0" smtClean="0">
                <a:latin typeface="Calibri" panose="020F0502020204030204" pitchFamily="34" charset="0"/>
              </a:rPr>
            </a:br>
            <a:r>
              <a:rPr lang="de-DE" altLang="de-DE" sz="2800" dirty="0" smtClean="0">
                <a:latin typeface="Calibri" panose="020F0502020204030204" pitchFamily="34" charset="0"/>
              </a:rPr>
              <a:t>2. Die Offensive Mittelstand – ein Überblick</a:t>
            </a:r>
            <a:r>
              <a:rPr lang="de-DE" altLang="de-DE" sz="2000" dirty="0" smtClean="0">
                <a:latin typeface="Calibri" panose="020F0502020204030204" pitchFamily="34" charset="0"/>
              </a:rPr>
              <a:t/>
            </a:r>
            <a:br>
              <a:rPr lang="de-DE" altLang="de-DE" sz="2000" dirty="0" smtClean="0">
                <a:latin typeface="Calibri" panose="020F0502020204030204" pitchFamily="34" charset="0"/>
              </a:rPr>
            </a:br>
            <a:endParaRPr lang="de-DE"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12</a:t>
            </a:fld>
            <a:endParaRPr lang="de-DE" dirty="0"/>
          </a:p>
        </p:txBody>
      </p:sp>
      <p:pic>
        <p:nvPicPr>
          <p:cNvPr id="7" name="Picture 2" descr="H:\OWL Netzwerk\Internetseite des Netzwerkes_Fotos und Bilder\INQA-Check.JPG"/>
          <p:cNvPicPr>
            <a:picLocks noChangeAspect="1" noChangeArrowheads="1"/>
          </p:cNvPicPr>
          <p:nvPr/>
        </p:nvPicPr>
        <p:blipFill>
          <a:blip r:embed="rId2" cstate="print"/>
          <a:srcRect/>
          <a:stretch>
            <a:fillRect/>
          </a:stretch>
        </p:blipFill>
        <p:spPr bwMode="auto">
          <a:xfrm>
            <a:off x="869125" y="3667287"/>
            <a:ext cx="3400633" cy="2234233"/>
          </a:xfrm>
          <a:prstGeom prst="rect">
            <a:avLst/>
          </a:prstGeom>
          <a:noFill/>
        </p:spPr>
      </p:pic>
      <p:pic>
        <p:nvPicPr>
          <p:cNvPr id="8" name="Picture 3" descr="H:\OWL Netzwerk\Internetseite des Netzwerkes_Fotos und Bilder\Personalcheck.JPG"/>
          <p:cNvPicPr>
            <a:picLocks noChangeAspect="1" noChangeArrowheads="1"/>
          </p:cNvPicPr>
          <p:nvPr/>
        </p:nvPicPr>
        <p:blipFill>
          <a:blip r:embed="rId3" cstate="print"/>
          <a:srcRect/>
          <a:stretch>
            <a:fillRect/>
          </a:stretch>
        </p:blipFill>
        <p:spPr bwMode="auto">
          <a:xfrm>
            <a:off x="4818849" y="3670525"/>
            <a:ext cx="3603654" cy="2459051"/>
          </a:xfrm>
          <a:prstGeom prst="rect">
            <a:avLst/>
          </a:prstGeom>
          <a:noFill/>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buNone/>
            </a:pPr>
            <a:r>
              <a:rPr lang="de-DE" sz="2000" b="1" dirty="0" smtClean="0">
                <a:latin typeface="Calibri" pitchFamily="34" charset="0"/>
                <a:cs typeface="Calibri" pitchFamily="34" charset="0"/>
              </a:rPr>
              <a:t>Was können Steuerberater der Offensive Mittelstand bieten?</a:t>
            </a:r>
            <a:endParaRPr lang="de-DE" sz="2200" dirty="0" smtClean="0"/>
          </a:p>
          <a:p>
            <a:pPr lvl="1"/>
            <a:r>
              <a:rPr lang="de-DE" sz="2000" b="1" dirty="0" smtClean="0">
                <a:latin typeface="Calibri" pitchFamily="34" charset="0"/>
                <a:cs typeface="Calibri" pitchFamily="34" charset="0"/>
              </a:rPr>
              <a:t>Unterstützung beim Transfer </a:t>
            </a:r>
            <a:r>
              <a:rPr lang="de-DE" sz="2000" dirty="0" smtClean="0">
                <a:latin typeface="Calibri" pitchFamily="34" charset="0"/>
                <a:cs typeface="Calibri" pitchFamily="34" charset="0"/>
              </a:rPr>
              <a:t>von Produkten der Offensive Mittelstand und der Initiative Neue Qualität der Arbeit in den Mittelstand</a:t>
            </a:r>
          </a:p>
          <a:p>
            <a:pPr lvl="1"/>
            <a:r>
              <a:rPr lang="de-DE" sz="2000" b="1" dirty="0" smtClean="0">
                <a:latin typeface="Calibri" pitchFamily="34" charset="0"/>
                <a:cs typeface="Calibri" pitchFamily="34" charset="0"/>
              </a:rPr>
              <a:t>Einbringung ihres Know-how </a:t>
            </a:r>
            <a:r>
              <a:rPr lang="de-DE" sz="2000" dirty="0" smtClean="0">
                <a:latin typeface="Calibri" pitchFamily="34" charset="0"/>
                <a:cs typeface="Calibri" pitchFamily="34" charset="0"/>
              </a:rPr>
              <a:t>in die Netzwerke der Offensive Mittelstand</a:t>
            </a:r>
          </a:p>
          <a:p>
            <a:pPr lvl="1">
              <a:buNone/>
            </a:pPr>
            <a:endParaRPr lang="de-DE" sz="2000" dirty="0" smtClean="0">
              <a:latin typeface="Calibri" pitchFamily="34" charset="0"/>
              <a:cs typeface="Calibri" pitchFamily="34" charset="0"/>
            </a:endParaRPr>
          </a:p>
          <a:p>
            <a:pPr lvl="1">
              <a:buNone/>
            </a:pPr>
            <a:endParaRPr lang="de-DE" sz="2000" dirty="0" smtClean="0">
              <a:latin typeface="Calibri" pitchFamily="34" charset="0"/>
              <a:cs typeface="Calibri" pitchFamily="34" charset="0"/>
            </a:endParaRPr>
          </a:p>
          <a:p>
            <a:pPr lvl="1"/>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
            </a:r>
            <a:br>
              <a:rPr lang="de-DE" altLang="de-DE" sz="2800" dirty="0" smtClean="0">
                <a:latin typeface="Calibri" panose="020F0502020204030204" pitchFamily="34" charset="0"/>
              </a:rPr>
            </a:br>
            <a:r>
              <a:rPr lang="de-DE" altLang="de-DE" sz="2800" dirty="0" smtClean="0">
                <a:latin typeface="Calibri" panose="020F0502020204030204" pitchFamily="34" charset="0"/>
              </a:rPr>
              <a:t>2. Die Offensive Mittelstand – ein Überblick</a:t>
            </a:r>
            <a:br>
              <a:rPr lang="de-DE" altLang="de-DE" sz="2800" dirty="0" smtClean="0">
                <a:latin typeface="Calibri" panose="020F0502020204030204" pitchFamily="34" charset="0"/>
              </a:rPr>
            </a:b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13</a:t>
            </a:fld>
            <a:endParaRPr lang="de-DE" dirty="0"/>
          </a:p>
        </p:txBody>
      </p:sp>
      <p:pic>
        <p:nvPicPr>
          <p:cNvPr id="7" name="Picture 2" descr="H:\OWL Netzwerk\Internetseite des Netzwerkes_Fotos und Bilder\INQA-Check.JPG"/>
          <p:cNvPicPr>
            <a:picLocks noChangeAspect="1" noChangeArrowheads="1"/>
          </p:cNvPicPr>
          <p:nvPr/>
        </p:nvPicPr>
        <p:blipFill>
          <a:blip r:embed="rId2" cstate="print"/>
          <a:srcRect/>
          <a:stretch>
            <a:fillRect/>
          </a:stretch>
        </p:blipFill>
        <p:spPr bwMode="auto">
          <a:xfrm>
            <a:off x="723622" y="3320712"/>
            <a:ext cx="3400634" cy="2234233"/>
          </a:xfrm>
          <a:prstGeom prst="rect">
            <a:avLst/>
          </a:prstGeom>
          <a:noFill/>
        </p:spPr>
      </p:pic>
      <p:sp>
        <p:nvSpPr>
          <p:cNvPr id="8" name="Pfeil nach rechts 7"/>
          <p:cNvSpPr/>
          <p:nvPr/>
        </p:nvSpPr>
        <p:spPr>
          <a:xfrm>
            <a:off x="4221416" y="3896776"/>
            <a:ext cx="504056" cy="100759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C83C5A"/>
              </a:solidFill>
            </a:endParaRPr>
          </a:p>
        </p:txBody>
      </p:sp>
      <p:pic>
        <p:nvPicPr>
          <p:cNvPr id="9" name="Picture 2" descr="H:\Projekt_Steuerberatende Berufe als wichtiger INQA-Transferpartner im Mittelstand\Arbeitspaket 8\internetgerechte Kurzdarstellung\internetgerechte Kurzdarstellung_Bild.jpg"/>
          <p:cNvPicPr>
            <a:picLocks noChangeAspect="1" noChangeArrowheads="1"/>
          </p:cNvPicPr>
          <p:nvPr/>
        </p:nvPicPr>
        <p:blipFill>
          <a:blip r:embed="rId3" cstate="print"/>
          <a:srcRect/>
          <a:stretch>
            <a:fillRect/>
          </a:stretch>
        </p:blipFill>
        <p:spPr bwMode="auto">
          <a:xfrm>
            <a:off x="4839173" y="3320712"/>
            <a:ext cx="3306171" cy="2204114"/>
          </a:xfrm>
          <a:prstGeom prst="rect">
            <a:avLst/>
          </a:prstGeom>
          <a:noFill/>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lvl="1" indent="0" algn="just">
              <a:buNone/>
            </a:pPr>
            <a:r>
              <a:rPr lang="de-DE" sz="1800" b="1" u="sng" dirty="0" smtClean="0">
                <a:latin typeface="Calibri" pitchFamily="34" charset="0"/>
                <a:cs typeface="Calibri" pitchFamily="34" charset="0"/>
              </a:rPr>
              <a:t>INQA Offensiv: Steuerberater als Partner des Mittelstands</a:t>
            </a:r>
          </a:p>
          <a:p>
            <a:pPr lvl="1" algn="just">
              <a:buNone/>
            </a:pPr>
            <a:endParaRPr lang="de-DE" sz="1800" b="1" u="sng" dirty="0" smtClean="0">
              <a:latin typeface="Calibri" pitchFamily="34" charset="0"/>
              <a:cs typeface="Calibri" pitchFamily="34" charset="0"/>
            </a:endParaRPr>
          </a:p>
          <a:p>
            <a:pPr marL="0" indent="0" eaLnBrk="0" hangingPunct="0">
              <a:spcBef>
                <a:spcPts val="0"/>
              </a:spcBef>
              <a:spcAft>
                <a:spcPct val="10000"/>
              </a:spcAft>
              <a:defRPr/>
            </a:pPr>
            <a:r>
              <a:rPr lang="de-DE" b="1" dirty="0" smtClean="0">
                <a:latin typeface="Calibri" pitchFamily="34" charset="0"/>
                <a:cs typeface="Calibri" pitchFamily="34" charset="0"/>
              </a:rPr>
              <a:t>Projekthintergrund:</a:t>
            </a:r>
          </a:p>
          <a:p>
            <a:pPr marL="0" indent="0" eaLnBrk="0" hangingPunct="0">
              <a:spcBef>
                <a:spcPts val="0"/>
              </a:spcBef>
              <a:spcAft>
                <a:spcPct val="10000"/>
              </a:spcAft>
              <a:defRPr/>
            </a:pPr>
            <a:r>
              <a:rPr lang="de-DE" dirty="0" smtClean="0">
                <a:latin typeface="Calibri" pitchFamily="34" charset="0"/>
              </a:rPr>
              <a:t>Fehlende systematische Einbeziehung von Steuerberatern als wichtigste Beratergruppe im Mittelstand in die Netzwerke und Transferaktivitäten der INQA und der Offensive Mittelstand.</a:t>
            </a:r>
          </a:p>
          <a:p>
            <a:pPr marL="180975" lvl="1" indent="0" eaLnBrk="0" hangingPunct="0">
              <a:spcBef>
                <a:spcPts val="0"/>
              </a:spcBef>
              <a:spcAft>
                <a:spcPct val="10000"/>
              </a:spcAft>
              <a:buNone/>
              <a:defRPr/>
            </a:pPr>
            <a:endParaRPr lang="de-DE" dirty="0">
              <a:latin typeface="Calibri" pitchFamily="34" charset="0"/>
              <a:cs typeface="Calibri" pitchFamily="34" charset="0"/>
            </a:endParaRPr>
          </a:p>
          <a:p>
            <a:pPr marL="0" lvl="1" indent="0" eaLnBrk="0" hangingPunct="0">
              <a:spcBef>
                <a:spcPts val="0"/>
              </a:spcBef>
              <a:spcAft>
                <a:spcPct val="10000"/>
              </a:spcAft>
              <a:buNone/>
              <a:defRPr/>
            </a:pPr>
            <a:r>
              <a:rPr lang="de-DE" sz="1800" b="1" dirty="0" smtClean="0">
                <a:latin typeface="Calibri" pitchFamily="34" charset="0"/>
                <a:cs typeface="Calibri" pitchFamily="34" charset="0"/>
              </a:rPr>
              <a:t>Zentrale Projektziele:</a:t>
            </a:r>
          </a:p>
          <a:p>
            <a:pPr marL="268288" lvl="1" indent="-268288" eaLnBrk="0" hangingPunct="0">
              <a:spcBef>
                <a:spcPts val="0"/>
              </a:spcBef>
              <a:spcAft>
                <a:spcPct val="10000"/>
              </a:spcAft>
              <a:defRPr/>
            </a:pPr>
            <a:r>
              <a:rPr lang="de-DE" sz="1800" dirty="0" smtClean="0">
                <a:latin typeface="Calibri" pitchFamily="34" charset="0"/>
              </a:rPr>
              <a:t>Erschließung der wichtigen Beratergruppe Steuerberater für die INQA und die Offensive Mittelstand</a:t>
            </a:r>
          </a:p>
          <a:p>
            <a:pPr marL="268288" lvl="1" indent="-268288" eaLnBrk="0" hangingPunct="0">
              <a:spcBef>
                <a:spcPts val="0"/>
              </a:spcBef>
              <a:spcAft>
                <a:spcPct val="10000"/>
              </a:spcAft>
              <a:defRPr/>
            </a:pPr>
            <a:r>
              <a:rPr lang="de-DE" sz="1800" dirty="0" smtClean="0">
                <a:latin typeface="Calibri" pitchFamily="34" charset="0"/>
                <a:cs typeface="Calibri" pitchFamily="34" charset="0"/>
              </a:rPr>
              <a:t>Transfer der INQA und Offensive Mittelstand Instrumente an die Steuerberater, insbesondere des INQA-Unternehmenschecks „Guter Mittelstand“. </a:t>
            </a:r>
          </a:p>
          <a:p>
            <a:pPr marL="268288" lvl="1" indent="-268288" eaLnBrk="0" hangingPunct="0">
              <a:spcBef>
                <a:spcPts val="0"/>
              </a:spcBef>
              <a:spcAft>
                <a:spcPct val="10000"/>
              </a:spcAft>
              <a:defRPr/>
            </a:pPr>
            <a:r>
              <a:rPr lang="de-DE" sz="1800" dirty="0" smtClean="0">
                <a:latin typeface="Calibri" pitchFamily="34" charset="0"/>
                <a:cs typeface="Calibri" pitchFamily="34" charset="0"/>
              </a:rPr>
              <a:t>Entwicklung und Bereitstellung eines betriebswirtschaftlichen Beratungstools, das Steuerberater bei der Arbeit mit dem Check unterstützt.</a:t>
            </a:r>
          </a:p>
          <a:p>
            <a:pPr marL="268288" lvl="1" indent="-268288" eaLnBrk="0" hangingPunct="0">
              <a:spcBef>
                <a:spcPts val="0"/>
              </a:spcBef>
              <a:spcAft>
                <a:spcPct val="10000"/>
              </a:spcAft>
              <a:defRPr/>
            </a:pPr>
            <a:r>
              <a:rPr lang="de-DE" sz="1800" b="1" dirty="0" smtClean="0">
                <a:latin typeface="Calibri" pitchFamily="34" charset="0"/>
                <a:cs typeface="Calibri" pitchFamily="34" charset="0"/>
              </a:rPr>
              <a:t>Projektlaufzeit:</a:t>
            </a:r>
            <a:r>
              <a:rPr lang="de-DE" sz="1800" dirty="0" smtClean="0">
                <a:latin typeface="Calibri" pitchFamily="34" charset="0"/>
                <a:cs typeface="Calibri" pitchFamily="34" charset="0"/>
              </a:rPr>
              <a:t> August 2012 – Juli 2015</a:t>
            </a:r>
          </a:p>
          <a:p>
            <a:pPr lvl="1" eaLnBrk="0" hangingPunct="0">
              <a:spcBef>
                <a:spcPts val="0"/>
              </a:spcBef>
              <a:spcAft>
                <a:spcPct val="10000"/>
              </a:spcAft>
              <a:defRPr/>
            </a:pPr>
            <a:endParaRPr lang="de-DE" dirty="0" smtClean="0">
              <a:latin typeface="Calibri" pitchFamily="34" charset="0"/>
              <a:cs typeface="Calibri" pitchFamily="34" charset="0"/>
            </a:endParaRPr>
          </a:p>
          <a:p>
            <a:pPr lvl="1" eaLnBrk="0" hangingPunct="0">
              <a:spcBef>
                <a:spcPts val="0"/>
              </a:spcBef>
              <a:spcAft>
                <a:spcPct val="10000"/>
              </a:spcAft>
              <a:buNone/>
              <a:defRPr/>
            </a:pPr>
            <a:endParaRPr lang="de-DE" sz="1400" b="1" dirty="0" smtClean="0">
              <a:latin typeface="Calibri" pitchFamily="34" charset="0"/>
              <a:cs typeface="Calibri" pitchFamily="34" charset="0"/>
            </a:endParaRPr>
          </a:p>
          <a:p>
            <a:pPr lvl="1" eaLnBrk="0" hangingPunct="0">
              <a:spcBef>
                <a:spcPts val="0"/>
              </a:spcBef>
              <a:spcAft>
                <a:spcPct val="10000"/>
              </a:spcAft>
              <a:defRPr/>
            </a:pPr>
            <a:endParaRPr lang="de-DE" sz="1400" b="1" dirty="0" smtClean="0">
              <a:latin typeface="Calibri" pitchFamily="34" charset="0"/>
              <a:cs typeface="Calibri" pitchFamily="34" charset="0"/>
            </a:endParaRPr>
          </a:p>
          <a:p>
            <a:pPr eaLnBrk="0" hangingPunct="0">
              <a:spcBef>
                <a:spcPts val="0"/>
              </a:spcBef>
              <a:spcAft>
                <a:spcPct val="10000"/>
              </a:spcAft>
              <a:defRPr/>
            </a:pPr>
            <a:endParaRPr lang="de-DE" sz="2200" dirty="0" smtClean="0"/>
          </a:p>
          <a:p>
            <a:pPr lvl="1">
              <a:buNone/>
            </a:pPr>
            <a:endParaRPr lang="de-DE" sz="2200" dirty="0" smtClean="0">
              <a:latin typeface="+mn-lt"/>
            </a:endParaRPr>
          </a:p>
        </p:txBody>
      </p:sp>
      <p:sp>
        <p:nvSpPr>
          <p:cNvPr id="4" name="Titel 3"/>
          <p:cNvSpPr>
            <a:spLocks noGrp="1"/>
          </p:cNvSpPr>
          <p:nvPr>
            <p:ph type="title"/>
          </p:nvPr>
        </p:nvSpPr>
        <p:spPr/>
        <p:txBody>
          <a:bodyPr/>
          <a:lstStyle/>
          <a:p>
            <a:r>
              <a:rPr lang="de-DE" altLang="de-DE" sz="2800" dirty="0" smtClean="0">
                <a:latin typeface="+mj-lt"/>
              </a:rPr>
              <a:t/>
            </a:r>
            <a:br>
              <a:rPr lang="de-DE" altLang="de-DE" sz="2800" dirty="0" smtClean="0">
                <a:latin typeface="+mj-lt"/>
              </a:rPr>
            </a:br>
            <a:r>
              <a:rPr lang="de-DE" altLang="de-DE" sz="2800" dirty="0" smtClean="0">
                <a:latin typeface="+mj-lt"/>
              </a:rPr>
              <a:t>2. Die Offensive Mittelstand – ein Überblick</a:t>
            </a:r>
            <a:br>
              <a:rPr lang="de-DE" altLang="de-DE" sz="2800" dirty="0" smtClean="0">
                <a:latin typeface="+mj-lt"/>
              </a:rPr>
            </a:br>
            <a:endParaRPr lang="de-DE" sz="2800" dirty="0">
              <a:latin typeface="+mj-lt"/>
            </a:endParaRPr>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14</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685800" y="6259130"/>
            <a:ext cx="5883275" cy="365125"/>
          </a:xfrm>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2" name="Titel 1"/>
          <p:cNvSpPr>
            <a:spLocks noGrp="1"/>
          </p:cNvSpPr>
          <p:nvPr>
            <p:ph type="ctrTitle"/>
          </p:nvPr>
        </p:nvSpPr>
        <p:spPr>
          <a:xfrm>
            <a:off x="685800" y="3004468"/>
            <a:ext cx="7772400" cy="1143000"/>
          </a:xfrm>
        </p:spPr>
        <p:txBody>
          <a:bodyPr/>
          <a:lstStyle/>
          <a:p>
            <a:pPr algn="ctr">
              <a:defRPr/>
            </a:pPr>
            <a:r>
              <a:rPr lang="de-DE" kern="0" dirty="0" smtClean="0">
                <a:latin typeface="Calibri" panose="020F0502020204030204" pitchFamily="34" charset="0"/>
              </a:rPr>
              <a:t/>
            </a:r>
            <a:br>
              <a:rPr lang="de-DE" kern="0" dirty="0" smtClean="0">
                <a:latin typeface="Calibri" panose="020F0502020204030204" pitchFamily="34" charset="0"/>
              </a:rPr>
            </a:br>
            <a:r>
              <a:rPr lang="de-DE" kern="0" dirty="0" smtClean="0">
                <a:latin typeface="Calibri" panose="020F0502020204030204" pitchFamily="34" charset="0"/>
              </a:rPr>
              <a:t/>
            </a:r>
            <a:br>
              <a:rPr lang="de-DE" kern="0" dirty="0" smtClean="0">
                <a:latin typeface="Calibri" panose="020F0502020204030204" pitchFamily="34" charset="0"/>
              </a:rPr>
            </a:br>
            <a:r>
              <a:rPr lang="de-DE" kern="0" dirty="0" smtClean="0">
                <a:latin typeface="Calibri" panose="020F0502020204030204" pitchFamily="34" charset="0"/>
              </a:rPr>
              <a:t>3. </a:t>
            </a:r>
            <a:r>
              <a:rPr lang="de-DE" altLang="de-DE" dirty="0" smtClean="0">
                <a:latin typeface="Calibri" panose="020F0502020204030204" pitchFamily="34" charset="0"/>
              </a:rPr>
              <a:t>Der INQA-Unternehmenscheck – Aufbau und Systematik</a:t>
            </a:r>
            <a:endParaRPr lang="de-DE" altLang="de-DE" dirty="0">
              <a:latin typeface="Calibri" panose="020F0502020204030204" pitchFamily="34" charset="0"/>
            </a:endParaRPr>
          </a:p>
        </p:txBody>
      </p:sp>
      <p:sp>
        <p:nvSpPr>
          <p:cNvPr id="3" name="Foliennummernplatzhalter 2"/>
          <p:cNvSpPr>
            <a:spLocks noGrp="1"/>
          </p:cNvSpPr>
          <p:nvPr>
            <p:ph type="sldNum" sz="quarter" idx="12"/>
          </p:nvPr>
        </p:nvSpPr>
        <p:spPr/>
        <p:txBody>
          <a:bodyPr/>
          <a:lstStyle/>
          <a:p>
            <a:fld id="{21ECFBFC-BFE7-4702-9F2A-8102170FB01E}" type="slidenum">
              <a:rPr lang="de-DE" smtClean="0"/>
              <a:pPr/>
              <a:t>15</a:t>
            </a:fld>
            <a:endParaRPr lang="de-DE" dirty="0"/>
          </a:p>
        </p:txBody>
      </p:sp>
    </p:spTree>
    <p:extLst>
      <p:ext uri="{BB962C8B-B14F-4D97-AF65-F5344CB8AC3E}">
        <p14:creationId xmlns:p14="http://schemas.microsoft.com/office/powerpoint/2010/main" val="4201327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16</a:t>
            </a:fld>
            <a:endParaRPr lang="de-DE" dirty="0"/>
          </a:p>
        </p:txBody>
      </p:sp>
      <p:sp>
        <p:nvSpPr>
          <p:cNvPr id="8" name="Rectangle 4"/>
          <p:cNvSpPr>
            <a:spLocks noGrp="1" noChangeArrowheads="1"/>
          </p:cNvSpPr>
          <p:nvPr>
            <p:ph idx="1"/>
          </p:nvPr>
        </p:nvSpPr>
        <p:spPr bwMode="auto">
          <a:xfrm>
            <a:off x="1792693" y="1384676"/>
            <a:ext cx="5875254" cy="1286344"/>
          </a:xfrm>
          <a:prstGeom prst="rect">
            <a:avLst/>
          </a:prstGeom>
          <a:solidFill>
            <a:srgbClr val="F0F0F0"/>
          </a:solidFill>
          <a:ln w="57150">
            <a:noFill/>
            <a:miter lim="800000"/>
            <a:headEnd/>
            <a:tailEnd/>
          </a:ln>
        </p:spPr>
        <p:txBody>
          <a:bodyPr wrap="none" anchor="ctr"/>
          <a:lstStyle/>
          <a:p>
            <a:pPr algn="ctr"/>
            <a:endParaRPr lang="de-DE" altLang="de-DE" sz="1600" b="1" dirty="0" smtClean="0">
              <a:latin typeface="Calibri" panose="020F0502020204030204" pitchFamily="34" charset="0"/>
            </a:endParaRPr>
          </a:p>
          <a:p>
            <a:pPr algn="ctr"/>
            <a:endParaRPr lang="de-DE" altLang="de-DE" sz="1600" b="1" dirty="0" smtClean="0">
              <a:latin typeface="Calibri" panose="020F0502020204030204" pitchFamily="34" charset="0"/>
            </a:endParaRPr>
          </a:p>
          <a:p>
            <a:pPr algn="ctr"/>
            <a:r>
              <a:rPr lang="de-DE" altLang="de-DE" sz="1600" b="1" dirty="0" smtClean="0">
                <a:latin typeface="Calibri" panose="020F0502020204030204" pitchFamily="34" charset="0"/>
              </a:rPr>
              <a:t>Ausgangsüberlegung:</a:t>
            </a:r>
          </a:p>
          <a:p>
            <a:pPr algn="ctr"/>
            <a:r>
              <a:rPr lang="de-DE" altLang="de-DE" sz="1600" b="1" dirty="0" smtClean="0">
                <a:latin typeface="Calibri" panose="020F0502020204030204" pitchFamily="34" charset="0"/>
              </a:rPr>
              <a:t>Ein gemeinsames Handlungsinstrument, das Unternehmen</a:t>
            </a:r>
            <a:br>
              <a:rPr lang="de-DE" altLang="de-DE" sz="1600" b="1" dirty="0" smtClean="0">
                <a:latin typeface="Calibri" panose="020F0502020204030204" pitchFamily="34" charset="0"/>
              </a:rPr>
            </a:br>
            <a:r>
              <a:rPr lang="de-DE" altLang="de-DE" sz="1600" b="1" dirty="0" smtClean="0">
                <a:latin typeface="Calibri" panose="020F0502020204030204" pitchFamily="34" charset="0"/>
              </a:rPr>
              <a:t>ganz konkret hilft, die zentralen neuen</a:t>
            </a:r>
            <a:br>
              <a:rPr lang="de-DE" altLang="de-DE" sz="1600" b="1" dirty="0" smtClean="0">
                <a:latin typeface="Calibri" panose="020F0502020204030204" pitchFamily="34" charset="0"/>
              </a:rPr>
            </a:br>
            <a:r>
              <a:rPr lang="de-DE" altLang="de-DE" sz="1600" b="1" dirty="0" smtClean="0">
                <a:latin typeface="Calibri" panose="020F0502020204030204" pitchFamily="34" charset="0"/>
              </a:rPr>
              <a:t>Herausforderungen als Chance für den Wettbewerb zu nutzen..</a:t>
            </a:r>
          </a:p>
          <a:p>
            <a:pPr algn="ctr"/>
            <a:endParaRPr lang="de-DE" altLang="de-DE" b="1" dirty="0" smtClean="0">
              <a:solidFill>
                <a:schemeClr val="tx2"/>
              </a:solidFill>
              <a:latin typeface="Calibri" panose="020F0502020204030204" pitchFamily="34" charset="0"/>
            </a:endParaRPr>
          </a:p>
          <a:p>
            <a:endParaRPr lang="de-DE" dirty="0"/>
          </a:p>
        </p:txBody>
      </p:sp>
      <p:sp>
        <p:nvSpPr>
          <p:cNvPr id="9" name="Rectangle 3"/>
          <p:cNvSpPr>
            <a:spLocks noChangeArrowheads="1"/>
          </p:cNvSpPr>
          <p:nvPr/>
        </p:nvSpPr>
        <p:spPr bwMode="auto">
          <a:xfrm>
            <a:off x="1792693" y="2671020"/>
            <a:ext cx="5875254" cy="2517732"/>
          </a:xfrm>
          <a:prstGeom prst="rect">
            <a:avLst/>
          </a:prstGeom>
          <a:solidFill>
            <a:srgbClr val="C0C0C0"/>
          </a:solidFill>
          <a:ln w="9525">
            <a:noFill/>
            <a:miter lim="800000"/>
            <a:headEnd/>
            <a:tailEnd/>
          </a:ln>
        </p:spPr>
        <p:txBody>
          <a:bodyPr wrap="none" anchor="ctr"/>
          <a:lstStyle/>
          <a:p>
            <a:pPr marL="457200" indent="-457200" algn="ctr" eaLnBrk="0" hangingPunct="0">
              <a:lnSpc>
                <a:spcPct val="45000"/>
              </a:lnSpc>
              <a:spcBef>
                <a:spcPct val="60000"/>
              </a:spcBef>
              <a:spcAft>
                <a:spcPct val="10000"/>
              </a:spcAft>
            </a:pPr>
            <a:endParaRPr lang="de-DE" altLang="de-DE" sz="1600" b="1">
              <a:latin typeface="Verdana Ref" pitchFamily="34" charset="0"/>
            </a:endParaRPr>
          </a:p>
        </p:txBody>
      </p:sp>
      <p:sp>
        <p:nvSpPr>
          <p:cNvPr id="10" name="Text Box 7"/>
          <p:cNvSpPr txBox="1">
            <a:spLocks noChangeArrowheads="1"/>
          </p:cNvSpPr>
          <p:nvPr/>
        </p:nvSpPr>
        <p:spPr bwMode="auto">
          <a:xfrm>
            <a:off x="1552573" y="5150157"/>
            <a:ext cx="6416174" cy="1126462"/>
          </a:xfrm>
          <a:prstGeom prst="rect">
            <a:avLst/>
          </a:prstGeom>
          <a:solidFill>
            <a:schemeClr val="accent1">
              <a:lumMod val="75000"/>
            </a:schemeClr>
          </a:solidFill>
          <a:ln w="38100" algn="ctr">
            <a:noFill/>
            <a:miter lim="800000"/>
            <a:headEnd/>
            <a:tailEnd/>
          </a:ln>
        </p:spPr>
        <p:txBody>
          <a:bodyPr wrap="square">
            <a:spAutoFit/>
          </a:bodyPr>
          <a:lstStyle/>
          <a:p>
            <a:pPr marL="457200" indent="-457200" algn="ctr" eaLnBrk="0" hangingPunct="0"/>
            <a:r>
              <a:rPr lang="de-DE" altLang="de-DE" sz="1600" b="1" dirty="0" smtClean="0">
                <a:solidFill>
                  <a:schemeClr val="bg1"/>
                </a:solidFill>
                <a:latin typeface="Verdana Ref" pitchFamily="34" charset="0"/>
              </a:rPr>
              <a:t>Check (und Leitfaden) </a:t>
            </a:r>
            <a:r>
              <a:rPr lang="de-DE" altLang="de-DE" sz="1600" b="1" dirty="0">
                <a:solidFill>
                  <a:schemeClr val="bg1"/>
                </a:solidFill>
                <a:latin typeface="Verdana Ref" pitchFamily="34" charset="0"/>
              </a:rPr>
              <a:t>beschreiben die gute Praxis </a:t>
            </a:r>
            <a:br>
              <a:rPr lang="de-DE" altLang="de-DE" sz="1600" b="1" dirty="0">
                <a:solidFill>
                  <a:schemeClr val="bg1"/>
                </a:solidFill>
                <a:latin typeface="Verdana Ref" pitchFamily="34" charset="0"/>
              </a:rPr>
            </a:br>
            <a:r>
              <a:rPr lang="de-DE" altLang="de-DE" sz="1600" b="1" dirty="0">
                <a:solidFill>
                  <a:schemeClr val="bg1"/>
                </a:solidFill>
                <a:latin typeface="Verdana Ref" pitchFamily="34" charset="0"/>
              </a:rPr>
              <a:t>der Arbeits- und Organisationsgestaltung in </a:t>
            </a:r>
            <a:br>
              <a:rPr lang="de-DE" altLang="de-DE" sz="1600" b="1" dirty="0">
                <a:solidFill>
                  <a:schemeClr val="bg1"/>
                </a:solidFill>
                <a:latin typeface="Verdana Ref" pitchFamily="34" charset="0"/>
              </a:rPr>
            </a:br>
            <a:r>
              <a:rPr lang="de-DE" altLang="de-DE" sz="1600" b="1" dirty="0">
                <a:solidFill>
                  <a:schemeClr val="bg1"/>
                </a:solidFill>
                <a:latin typeface="Verdana Ref" pitchFamily="34" charset="0"/>
              </a:rPr>
              <a:t>erfolgreichen Unternehmen </a:t>
            </a:r>
            <a:r>
              <a:rPr lang="de-DE" altLang="de-DE" sz="1600" b="1" dirty="0">
                <a:solidFill>
                  <a:schemeClr val="bg1"/>
                </a:solidFill>
              </a:rPr>
              <a:t>–</a:t>
            </a:r>
            <a:endParaRPr lang="de-DE" altLang="de-DE" sz="1600" b="1" dirty="0">
              <a:solidFill>
                <a:schemeClr val="bg1"/>
              </a:solidFill>
              <a:latin typeface="Verdana Ref" pitchFamily="34" charset="0"/>
            </a:endParaRPr>
          </a:p>
          <a:p>
            <a:pPr marL="457200" indent="-457200" algn="ctr" eaLnBrk="0" hangingPunct="0"/>
            <a:r>
              <a:rPr lang="de-DE" altLang="de-DE" sz="1600" b="1" dirty="0">
                <a:solidFill>
                  <a:schemeClr val="bg1"/>
                </a:solidFill>
                <a:latin typeface="Verdana Ref" pitchFamily="34" charset="0"/>
              </a:rPr>
              <a:t>den Erfolgsweg des Mittelstands.</a:t>
            </a:r>
          </a:p>
        </p:txBody>
      </p:sp>
      <p:pic>
        <p:nvPicPr>
          <p:cNvPr id="12" name="Grafik 15" descr="Titel Check.jpg"/>
          <p:cNvPicPr>
            <a:picLocks noChangeAspect="1"/>
          </p:cNvPicPr>
          <p:nvPr/>
        </p:nvPicPr>
        <p:blipFill>
          <a:blip r:embed="rId2" cstate="print"/>
          <a:srcRect/>
          <a:stretch>
            <a:fillRect/>
          </a:stretch>
        </p:blipFill>
        <p:spPr bwMode="auto">
          <a:xfrm>
            <a:off x="3865335" y="2738725"/>
            <a:ext cx="1669461" cy="2352356"/>
          </a:xfrm>
          <a:prstGeom prst="rect">
            <a:avLst/>
          </a:prstGeom>
          <a:noFill/>
          <a:ln w="9525">
            <a:noFill/>
            <a:miter lim="800000"/>
            <a:headEnd/>
            <a:tailEnd/>
          </a:ln>
        </p:spPr>
      </p:pic>
      <p:sp>
        <p:nvSpPr>
          <p:cNvPr id="14" name="Text Box 9"/>
          <p:cNvSpPr txBox="1">
            <a:spLocks noChangeArrowheads="1"/>
          </p:cNvSpPr>
          <p:nvPr/>
        </p:nvSpPr>
        <p:spPr bwMode="auto">
          <a:xfrm rot="20289513">
            <a:off x="1644967" y="3297215"/>
            <a:ext cx="2237705" cy="338554"/>
          </a:xfrm>
          <a:prstGeom prst="rect">
            <a:avLst/>
          </a:prstGeom>
          <a:noFill/>
          <a:ln w="9525">
            <a:noFill/>
            <a:miter lim="800000"/>
            <a:headEnd/>
            <a:tailEnd/>
          </a:ln>
        </p:spPr>
        <p:txBody>
          <a:bodyPr wrap="square">
            <a:spAutoFit/>
          </a:bodyPr>
          <a:lstStyle/>
          <a:p>
            <a:r>
              <a:rPr lang="de-DE" altLang="de-DE" sz="1600" b="1" dirty="0">
                <a:solidFill>
                  <a:srgbClr val="EAEAEA"/>
                </a:solidFill>
                <a:latin typeface="Calibri" panose="020F0502020204030204" pitchFamily="34" charset="0"/>
              </a:rPr>
              <a:t>Fachkräftemangel</a:t>
            </a:r>
          </a:p>
        </p:txBody>
      </p:sp>
      <p:sp>
        <p:nvSpPr>
          <p:cNvPr id="16" name="Text Box 11"/>
          <p:cNvSpPr txBox="1">
            <a:spLocks noChangeArrowheads="1"/>
          </p:cNvSpPr>
          <p:nvPr/>
        </p:nvSpPr>
        <p:spPr bwMode="auto">
          <a:xfrm rot="20308958">
            <a:off x="1829853" y="4171296"/>
            <a:ext cx="2011186" cy="584775"/>
          </a:xfrm>
          <a:prstGeom prst="rect">
            <a:avLst/>
          </a:prstGeom>
          <a:noFill/>
          <a:ln w="9525">
            <a:noFill/>
            <a:miter lim="800000"/>
            <a:headEnd/>
            <a:tailEnd/>
          </a:ln>
        </p:spPr>
        <p:txBody>
          <a:bodyPr wrap="square">
            <a:spAutoFit/>
          </a:bodyPr>
          <a:lstStyle/>
          <a:p>
            <a:pPr algn="ctr"/>
            <a:r>
              <a:rPr lang="de-DE" altLang="de-DE" sz="1600" b="1" dirty="0" smtClean="0">
                <a:solidFill>
                  <a:srgbClr val="EAEAEA"/>
                </a:solidFill>
                <a:latin typeface="Calibri" panose="020F0502020204030204" pitchFamily="34" charset="0"/>
              </a:rPr>
              <a:t>Demografischer</a:t>
            </a:r>
            <a:r>
              <a:rPr lang="de-DE" altLang="de-DE" sz="1600" b="1" dirty="0">
                <a:solidFill>
                  <a:srgbClr val="EAEAEA"/>
                </a:solidFill>
                <a:latin typeface="Calibri" panose="020F0502020204030204" pitchFamily="34" charset="0"/>
              </a:rPr>
              <a:t/>
            </a:r>
            <a:br>
              <a:rPr lang="de-DE" altLang="de-DE" sz="1600" b="1" dirty="0">
                <a:solidFill>
                  <a:srgbClr val="EAEAEA"/>
                </a:solidFill>
                <a:latin typeface="Calibri" panose="020F0502020204030204" pitchFamily="34" charset="0"/>
              </a:rPr>
            </a:br>
            <a:r>
              <a:rPr lang="de-DE" altLang="de-DE" sz="1600" b="1" dirty="0">
                <a:solidFill>
                  <a:srgbClr val="EAEAEA"/>
                </a:solidFill>
                <a:latin typeface="Calibri" panose="020F0502020204030204" pitchFamily="34" charset="0"/>
              </a:rPr>
              <a:t>Wandel</a:t>
            </a:r>
          </a:p>
        </p:txBody>
      </p:sp>
      <p:sp>
        <p:nvSpPr>
          <p:cNvPr id="17" name="Text Box 10"/>
          <p:cNvSpPr txBox="1">
            <a:spLocks noChangeArrowheads="1"/>
          </p:cNvSpPr>
          <p:nvPr/>
        </p:nvSpPr>
        <p:spPr bwMode="auto">
          <a:xfrm rot="2531216">
            <a:off x="5819777" y="3390483"/>
            <a:ext cx="1706837" cy="584775"/>
          </a:xfrm>
          <a:prstGeom prst="rect">
            <a:avLst/>
          </a:prstGeom>
          <a:noFill/>
          <a:ln w="9525">
            <a:noFill/>
            <a:miter lim="800000"/>
            <a:headEnd/>
            <a:tailEnd/>
          </a:ln>
        </p:spPr>
        <p:txBody>
          <a:bodyPr wrap="square">
            <a:spAutoFit/>
          </a:bodyPr>
          <a:lstStyle/>
          <a:p>
            <a:pPr algn="ctr"/>
            <a:r>
              <a:rPr lang="de-DE" altLang="de-DE" sz="1600" b="1" dirty="0">
                <a:solidFill>
                  <a:srgbClr val="EAEAEA"/>
                </a:solidFill>
                <a:latin typeface="Calibri" panose="020F0502020204030204" pitchFamily="34" charset="0"/>
              </a:rPr>
              <a:t>Wandel der</a:t>
            </a:r>
            <a:br>
              <a:rPr lang="de-DE" altLang="de-DE" sz="1600" b="1" dirty="0">
                <a:solidFill>
                  <a:srgbClr val="EAEAEA"/>
                </a:solidFill>
                <a:latin typeface="Calibri" panose="020F0502020204030204" pitchFamily="34" charset="0"/>
              </a:rPr>
            </a:br>
            <a:r>
              <a:rPr lang="de-DE" altLang="de-DE" sz="1600" b="1" dirty="0">
                <a:solidFill>
                  <a:srgbClr val="EAEAEA"/>
                </a:solidFill>
                <a:latin typeface="Calibri" panose="020F0502020204030204" pitchFamily="34" charset="0"/>
              </a:rPr>
              <a:t> Arbeit</a:t>
            </a: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17</a:t>
            </a:fld>
            <a:endParaRPr lang="de-DE" dirty="0"/>
          </a:p>
        </p:txBody>
      </p:sp>
      <p:sp>
        <p:nvSpPr>
          <p:cNvPr id="15" name="Textfeld 1"/>
          <p:cNvSpPr txBox="1">
            <a:spLocks noGrp="1" noChangeArrowheads="1"/>
          </p:cNvSpPr>
          <p:nvPr>
            <p:ph idx="1"/>
          </p:nvPr>
        </p:nvSpPr>
        <p:spPr bwMode="auto">
          <a:xfrm rot="1286618">
            <a:off x="6925391" y="1660929"/>
            <a:ext cx="1992563" cy="646331"/>
          </a:xfrm>
          <a:prstGeom prst="rect">
            <a:avLst/>
          </a:prstGeom>
          <a:solidFill>
            <a:srgbClr val="C83C5A"/>
          </a:solidFill>
          <a:ln w="9525">
            <a:noFill/>
            <a:miter lim="800000"/>
            <a:headEnd/>
            <a:tailEnd/>
          </a:ln>
        </p:spPr>
        <p:txBody>
          <a:bodyPr wrap="square">
            <a:spAutoFit/>
          </a:bodyPr>
          <a:lstStyle/>
          <a:p>
            <a:r>
              <a:rPr lang="de-DE" altLang="de-DE" b="1" dirty="0">
                <a:solidFill>
                  <a:schemeClr val="bg1"/>
                </a:solidFill>
                <a:latin typeface="Calibri" panose="020F0502020204030204" pitchFamily="34" charset="0"/>
              </a:rPr>
              <a:t>Das Besondere des</a:t>
            </a:r>
            <a:br>
              <a:rPr lang="de-DE" altLang="de-DE" b="1" dirty="0">
                <a:solidFill>
                  <a:schemeClr val="bg1"/>
                </a:solidFill>
                <a:latin typeface="Calibri" panose="020F0502020204030204" pitchFamily="34" charset="0"/>
              </a:rPr>
            </a:br>
            <a:r>
              <a:rPr lang="de-DE" altLang="de-DE" b="1" dirty="0">
                <a:solidFill>
                  <a:schemeClr val="bg1"/>
                </a:solidFill>
                <a:latin typeface="Calibri" panose="020F0502020204030204" pitchFamily="34" charset="0"/>
              </a:rPr>
              <a:t>Instruments</a:t>
            </a:r>
          </a:p>
        </p:txBody>
      </p:sp>
      <p:pic>
        <p:nvPicPr>
          <p:cNvPr id="16" name="Grafik 20" descr="Titel Check.jpg"/>
          <p:cNvPicPr>
            <a:picLocks noChangeAspect="1"/>
          </p:cNvPicPr>
          <p:nvPr/>
        </p:nvPicPr>
        <p:blipFill>
          <a:blip r:embed="rId2" cstate="print"/>
          <a:srcRect/>
          <a:stretch>
            <a:fillRect/>
          </a:stretch>
        </p:blipFill>
        <p:spPr bwMode="auto">
          <a:xfrm>
            <a:off x="883880" y="2120456"/>
            <a:ext cx="2452687" cy="3457575"/>
          </a:xfrm>
          <a:prstGeom prst="rect">
            <a:avLst/>
          </a:prstGeom>
          <a:noFill/>
          <a:ln w="9525">
            <a:noFill/>
            <a:miter lim="800000"/>
            <a:headEnd/>
            <a:tailEnd/>
          </a:ln>
        </p:spPr>
      </p:pic>
      <p:sp>
        <p:nvSpPr>
          <p:cNvPr id="17" name="AutoShape 18"/>
          <p:cNvSpPr>
            <a:spLocks noChangeArrowheads="1"/>
          </p:cNvSpPr>
          <p:nvPr/>
        </p:nvSpPr>
        <p:spPr bwMode="auto">
          <a:xfrm>
            <a:off x="3641814" y="2672179"/>
            <a:ext cx="576262" cy="647700"/>
          </a:xfrm>
          <a:prstGeom prst="rightArrow">
            <a:avLst>
              <a:gd name="adj1" fmla="val 50000"/>
              <a:gd name="adj2" fmla="val 25000"/>
            </a:avLst>
          </a:prstGeom>
          <a:solidFill>
            <a:srgbClr val="C83C5A"/>
          </a:solidFill>
          <a:ln w="9525">
            <a:noFill/>
            <a:miter lim="800000"/>
            <a:headEnd/>
            <a:tailEnd/>
          </a:ln>
        </p:spPr>
        <p:txBody>
          <a:bodyPr wrap="none" anchor="ctr"/>
          <a:lstStyle/>
          <a:p>
            <a:endParaRPr lang="de-DE" altLang="de-DE">
              <a:solidFill>
                <a:srgbClr val="C83C5A"/>
              </a:solidFill>
            </a:endParaRPr>
          </a:p>
        </p:txBody>
      </p:sp>
      <p:sp>
        <p:nvSpPr>
          <p:cNvPr id="19" name="Text Box 14"/>
          <p:cNvSpPr txBox="1">
            <a:spLocks noChangeArrowheads="1"/>
          </p:cNvSpPr>
          <p:nvPr/>
        </p:nvSpPr>
        <p:spPr bwMode="auto">
          <a:xfrm>
            <a:off x="4485827" y="2023882"/>
            <a:ext cx="2529539" cy="3231654"/>
          </a:xfrm>
          <a:prstGeom prst="rect">
            <a:avLst/>
          </a:prstGeom>
          <a:solidFill>
            <a:schemeClr val="bg1"/>
          </a:solidFill>
          <a:ln w="9525">
            <a:noFill/>
            <a:miter lim="800000"/>
            <a:headEnd/>
            <a:tailEnd/>
          </a:ln>
        </p:spPr>
        <p:txBody>
          <a:bodyPr wrap="square">
            <a:spAutoFit/>
          </a:bodyPr>
          <a:lstStyle/>
          <a:p>
            <a:pPr algn="l">
              <a:spcBef>
                <a:spcPts val="0"/>
              </a:spcBef>
            </a:pPr>
            <a:r>
              <a:rPr lang="de-DE" altLang="de-DE" sz="2000" b="1" dirty="0">
                <a:solidFill>
                  <a:schemeClr val="accent1"/>
                </a:solidFill>
                <a:latin typeface="Calibri" panose="020F0502020204030204" pitchFamily="34" charset="0"/>
              </a:rPr>
              <a:t>Ein gemeinsamer </a:t>
            </a:r>
            <a:br>
              <a:rPr lang="de-DE" altLang="de-DE" sz="2000" b="1" dirty="0">
                <a:solidFill>
                  <a:schemeClr val="accent1"/>
                </a:solidFill>
                <a:latin typeface="Calibri" panose="020F0502020204030204" pitchFamily="34" charset="0"/>
              </a:rPr>
            </a:br>
            <a:r>
              <a:rPr lang="de-DE" altLang="de-DE" sz="2000" b="1" dirty="0" smtClean="0">
                <a:solidFill>
                  <a:schemeClr val="accent1"/>
                </a:solidFill>
                <a:latin typeface="Calibri" panose="020F0502020204030204" pitchFamily="34" charset="0"/>
              </a:rPr>
              <a:t>Qualitätsstandard</a:t>
            </a:r>
            <a:endParaRPr lang="de-DE" altLang="de-DE" sz="2000" b="1" dirty="0">
              <a:solidFill>
                <a:schemeClr val="accent1"/>
              </a:solidFill>
              <a:latin typeface="Calibri" panose="020F0502020204030204" pitchFamily="34" charset="0"/>
            </a:endParaRPr>
          </a:p>
          <a:p>
            <a:pPr algn="l">
              <a:spcBef>
                <a:spcPts val="0"/>
              </a:spcBef>
            </a:pPr>
            <a:r>
              <a:rPr lang="de-DE" altLang="de-DE" sz="2000" b="1" u="sng" dirty="0">
                <a:solidFill>
                  <a:schemeClr val="accent1"/>
                </a:solidFill>
                <a:latin typeface="Calibri" panose="020F0502020204030204" pitchFamily="34" charset="0"/>
              </a:rPr>
              <a:t>vieler Partner </a:t>
            </a:r>
            <a:r>
              <a:rPr lang="de-DE" altLang="de-DE" sz="2000" b="1" dirty="0">
                <a:solidFill>
                  <a:schemeClr val="accent1"/>
                </a:solidFill>
                <a:latin typeface="Calibri" panose="020F0502020204030204" pitchFamily="34" charset="0"/>
              </a:rPr>
              <a:t/>
            </a:r>
            <a:br>
              <a:rPr lang="de-DE" altLang="de-DE" sz="2000" b="1" dirty="0">
                <a:solidFill>
                  <a:schemeClr val="accent1"/>
                </a:solidFill>
                <a:latin typeface="Calibri" panose="020F0502020204030204" pitchFamily="34" charset="0"/>
              </a:rPr>
            </a:br>
            <a:r>
              <a:rPr lang="de-DE" altLang="de-DE" sz="2000" b="1" u="sng" dirty="0">
                <a:solidFill>
                  <a:schemeClr val="accent1"/>
                </a:solidFill>
                <a:latin typeface="Calibri" panose="020F0502020204030204" pitchFamily="34" charset="0"/>
              </a:rPr>
              <a:t>des Mittelstands </a:t>
            </a:r>
            <a:r>
              <a:rPr lang="de-DE" altLang="de-DE" sz="2000" b="1" dirty="0">
                <a:solidFill>
                  <a:schemeClr val="accent1"/>
                </a:solidFill>
                <a:latin typeface="Calibri" panose="020F0502020204030204" pitchFamily="34" charset="0"/>
              </a:rPr>
              <a:t/>
            </a:r>
            <a:br>
              <a:rPr lang="de-DE" altLang="de-DE" sz="2000" b="1" dirty="0">
                <a:solidFill>
                  <a:schemeClr val="accent1"/>
                </a:solidFill>
                <a:latin typeface="Calibri" panose="020F0502020204030204" pitchFamily="34" charset="0"/>
              </a:rPr>
            </a:br>
            <a:r>
              <a:rPr lang="de-DE" altLang="de-DE" sz="2000" b="1" dirty="0">
                <a:solidFill>
                  <a:schemeClr val="accent1"/>
                </a:solidFill>
                <a:latin typeface="Calibri" panose="020F0502020204030204" pitchFamily="34" charset="0"/>
              </a:rPr>
              <a:t>und Praxischeck</a:t>
            </a:r>
            <a:br>
              <a:rPr lang="de-DE" altLang="de-DE" sz="2000" b="1" dirty="0">
                <a:solidFill>
                  <a:schemeClr val="accent1"/>
                </a:solidFill>
                <a:latin typeface="Calibri" panose="020F0502020204030204" pitchFamily="34" charset="0"/>
              </a:rPr>
            </a:br>
            <a:r>
              <a:rPr lang="de-DE" altLang="de-DE" sz="2000" b="1" dirty="0">
                <a:solidFill>
                  <a:schemeClr val="accent1"/>
                </a:solidFill>
                <a:latin typeface="Calibri" panose="020F0502020204030204" pitchFamily="34" charset="0"/>
              </a:rPr>
              <a:t>in einem.</a:t>
            </a:r>
          </a:p>
          <a:p>
            <a:pPr algn="l"/>
            <a:endParaRPr lang="de-DE" altLang="de-DE" sz="2400" b="1" dirty="0">
              <a:solidFill>
                <a:schemeClr val="accent1"/>
              </a:solidFill>
              <a:latin typeface="Calibri" panose="020F0502020204030204" pitchFamily="34" charset="0"/>
            </a:endParaRPr>
          </a:p>
          <a:p>
            <a:pPr algn="l"/>
            <a:r>
              <a:rPr lang="de-DE" altLang="de-DE" sz="1600" b="1" dirty="0">
                <a:solidFill>
                  <a:schemeClr val="accent1"/>
                </a:solidFill>
                <a:latin typeface="Calibri" panose="020F0502020204030204" pitchFamily="34" charset="0"/>
              </a:rPr>
              <a:t>Der Check ermöglicht einen</a:t>
            </a:r>
            <a:br>
              <a:rPr lang="de-DE" altLang="de-DE" sz="1600" b="1" dirty="0">
                <a:solidFill>
                  <a:schemeClr val="accent1"/>
                </a:solidFill>
                <a:latin typeface="Calibri" panose="020F0502020204030204" pitchFamily="34" charset="0"/>
              </a:rPr>
            </a:br>
            <a:r>
              <a:rPr lang="de-DE" altLang="de-DE" sz="1600" b="1" dirty="0">
                <a:solidFill>
                  <a:schemeClr val="accent1"/>
                </a:solidFill>
                <a:latin typeface="Calibri" panose="020F0502020204030204" pitchFamily="34" charset="0"/>
              </a:rPr>
              <a:t>Potenzialcheck für das</a:t>
            </a:r>
            <a:br>
              <a:rPr lang="de-DE" altLang="de-DE" sz="1600" b="1" dirty="0">
                <a:solidFill>
                  <a:schemeClr val="accent1"/>
                </a:solidFill>
                <a:latin typeface="Calibri" panose="020F0502020204030204" pitchFamily="34" charset="0"/>
              </a:rPr>
            </a:br>
            <a:r>
              <a:rPr lang="de-DE" altLang="de-DE" sz="1600" b="1" dirty="0">
                <a:solidFill>
                  <a:schemeClr val="accent1"/>
                </a:solidFill>
                <a:latin typeface="Calibri" panose="020F0502020204030204" pitchFamily="34" charset="0"/>
              </a:rPr>
              <a:t>Unternehmen.</a:t>
            </a: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18</a:t>
            </a:fld>
            <a:endParaRPr lang="de-DE" dirty="0"/>
          </a:p>
        </p:txBody>
      </p:sp>
      <p:pic>
        <p:nvPicPr>
          <p:cNvPr id="10" name="Grafik 20" descr="Titel Check.jpg"/>
          <p:cNvPicPr>
            <a:picLocks noGrp="1" noChangeAspect="1"/>
          </p:cNvPicPr>
          <p:nvPr>
            <p:ph idx="1"/>
          </p:nvPr>
        </p:nvPicPr>
        <p:blipFill>
          <a:blip r:embed="rId2" cstate="print"/>
          <a:srcRect/>
          <a:stretch>
            <a:fillRect/>
          </a:stretch>
        </p:blipFill>
        <p:spPr bwMode="auto">
          <a:xfrm>
            <a:off x="877599" y="2114919"/>
            <a:ext cx="2452255" cy="3458095"/>
          </a:xfrm>
          <a:prstGeom prst="rect">
            <a:avLst/>
          </a:prstGeom>
          <a:noFill/>
          <a:ln w="9525">
            <a:noFill/>
            <a:miter lim="800000"/>
            <a:headEnd/>
            <a:tailEnd/>
          </a:ln>
        </p:spPr>
      </p:pic>
      <p:sp>
        <p:nvSpPr>
          <p:cNvPr id="11" name="AutoShape 18"/>
          <p:cNvSpPr>
            <a:spLocks noChangeArrowheads="1"/>
          </p:cNvSpPr>
          <p:nvPr/>
        </p:nvSpPr>
        <p:spPr bwMode="auto">
          <a:xfrm>
            <a:off x="3620042" y="2672179"/>
            <a:ext cx="576262" cy="647700"/>
          </a:xfrm>
          <a:prstGeom prst="rightArrow">
            <a:avLst>
              <a:gd name="adj1" fmla="val 50000"/>
              <a:gd name="adj2" fmla="val 25000"/>
            </a:avLst>
          </a:prstGeom>
          <a:solidFill>
            <a:srgbClr val="C83C5A"/>
          </a:solidFill>
          <a:ln w="9525">
            <a:noFill/>
            <a:miter lim="800000"/>
            <a:headEnd/>
            <a:tailEnd/>
          </a:ln>
        </p:spPr>
        <p:txBody>
          <a:bodyPr wrap="none" anchor="ctr"/>
          <a:lstStyle/>
          <a:p>
            <a:endParaRPr lang="de-DE" altLang="de-DE"/>
          </a:p>
        </p:txBody>
      </p:sp>
      <p:sp>
        <p:nvSpPr>
          <p:cNvPr id="12" name="Rechteck 11"/>
          <p:cNvSpPr/>
          <p:nvPr/>
        </p:nvSpPr>
        <p:spPr>
          <a:xfrm>
            <a:off x="4477851" y="2034700"/>
            <a:ext cx="2397178" cy="1938992"/>
          </a:xfrm>
          <a:prstGeom prst="rect">
            <a:avLst/>
          </a:prstGeom>
        </p:spPr>
        <p:txBody>
          <a:bodyPr wrap="square">
            <a:spAutoFit/>
          </a:bodyPr>
          <a:lstStyle/>
          <a:p>
            <a:pPr algn="l"/>
            <a:r>
              <a:rPr lang="de-DE" altLang="de-DE" sz="2000" dirty="0" smtClean="0">
                <a:solidFill>
                  <a:schemeClr val="accent1"/>
                </a:solidFill>
                <a:latin typeface="Calibri" panose="020F0502020204030204" pitchFamily="34" charset="0"/>
              </a:rPr>
              <a:t>Der Check steht </a:t>
            </a:r>
            <a:br>
              <a:rPr lang="de-DE" altLang="de-DE" sz="2000" dirty="0" smtClean="0">
                <a:solidFill>
                  <a:schemeClr val="accent1"/>
                </a:solidFill>
                <a:latin typeface="Calibri" panose="020F0502020204030204" pitchFamily="34" charset="0"/>
              </a:rPr>
            </a:br>
            <a:r>
              <a:rPr lang="de-DE" altLang="de-DE" sz="2000" dirty="0" smtClean="0">
                <a:solidFill>
                  <a:schemeClr val="accent1"/>
                </a:solidFill>
                <a:latin typeface="Calibri" panose="020F0502020204030204" pitchFamily="34" charset="0"/>
              </a:rPr>
              <a:t>nicht in Konkurrenz</a:t>
            </a:r>
            <a:br>
              <a:rPr lang="de-DE" altLang="de-DE" sz="2000" dirty="0" smtClean="0">
                <a:solidFill>
                  <a:schemeClr val="accent1"/>
                </a:solidFill>
                <a:latin typeface="Calibri" panose="020F0502020204030204" pitchFamily="34" charset="0"/>
              </a:rPr>
            </a:br>
            <a:r>
              <a:rPr lang="de-DE" altLang="de-DE" sz="2000" dirty="0" smtClean="0">
                <a:solidFill>
                  <a:schemeClr val="accent1"/>
                </a:solidFill>
                <a:latin typeface="Calibri" panose="020F0502020204030204" pitchFamily="34" charset="0"/>
              </a:rPr>
              <a:t>zu den Praxishilfen </a:t>
            </a:r>
            <a:br>
              <a:rPr lang="de-DE" altLang="de-DE" sz="2000" dirty="0" smtClean="0">
                <a:solidFill>
                  <a:schemeClr val="accent1"/>
                </a:solidFill>
                <a:latin typeface="Calibri" panose="020F0502020204030204" pitchFamily="34" charset="0"/>
              </a:rPr>
            </a:br>
            <a:r>
              <a:rPr lang="de-DE" altLang="de-DE" sz="2000" dirty="0" smtClean="0">
                <a:solidFill>
                  <a:schemeClr val="accent1"/>
                </a:solidFill>
                <a:latin typeface="Calibri" panose="020F0502020204030204" pitchFamily="34" charset="0"/>
              </a:rPr>
              <a:t>und Angeboten der Partner; er führt </a:t>
            </a:r>
            <a:br>
              <a:rPr lang="de-DE" altLang="de-DE" sz="2000" dirty="0" smtClean="0">
                <a:solidFill>
                  <a:schemeClr val="accent1"/>
                </a:solidFill>
                <a:latin typeface="Calibri" panose="020F0502020204030204" pitchFamily="34" charset="0"/>
              </a:rPr>
            </a:br>
            <a:r>
              <a:rPr lang="de-DE" altLang="de-DE" sz="2000" dirty="0" smtClean="0">
                <a:solidFill>
                  <a:schemeClr val="accent1"/>
                </a:solidFill>
                <a:latin typeface="Calibri" panose="020F0502020204030204" pitchFamily="34" charset="0"/>
              </a:rPr>
              <a:t>zu ihnen hin. </a:t>
            </a:r>
            <a:endParaRPr lang="de-DE" altLang="de-DE" sz="2000" dirty="0">
              <a:solidFill>
                <a:schemeClr val="accent1"/>
              </a:solidFill>
              <a:latin typeface="Calibri" panose="020F0502020204030204" pitchFamily="34" charset="0"/>
            </a:endParaRPr>
          </a:p>
        </p:txBody>
      </p:sp>
      <p:sp>
        <p:nvSpPr>
          <p:cNvPr id="14" name="Textfeld 1"/>
          <p:cNvSpPr txBox="1">
            <a:spLocks noChangeArrowheads="1"/>
          </p:cNvSpPr>
          <p:nvPr/>
        </p:nvSpPr>
        <p:spPr bwMode="auto">
          <a:xfrm rot="1264965">
            <a:off x="6692359" y="1637824"/>
            <a:ext cx="1996760" cy="646331"/>
          </a:xfrm>
          <a:prstGeom prst="rect">
            <a:avLst/>
          </a:prstGeom>
          <a:solidFill>
            <a:srgbClr val="C83C5A"/>
          </a:solidFill>
          <a:ln w="9525">
            <a:noFill/>
            <a:miter lim="800000"/>
            <a:headEnd/>
            <a:tailEnd/>
          </a:ln>
        </p:spPr>
        <p:txBody>
          <a:bodyPr wrap="square">
            <a:spAutoFit/>
          </a:bodyPr>
          <a:lstStyle/>
          <a:p>
            <a:r>
              <a:rPr lang="de-DE" altLang="de-DE" sz="1800" dirty="0">
                <a:solidFill>
                  <a:schemeClr val="bg1"/>
                </a:solidFill>
                <a:latin typeface="Calibri" panose="020F0502020204030204" pitchFamily="34" charset="0"/>
              </a:rPr>
              <a:t>Das Besondere des</a:t>
            </a:r>
            <a:br>
              <a:rPr lang="de-DE" altLang="de-DE" sz="1800" dirty="0">
                <a:solidFill>
                  <a:schemeClr val="bg1"/>
                </a:solidFill>
                <a:latin typeface="Calibri" panose="020F0502020204030204" pitchFamily="34" charset="0"/>
              </a:rPr>
            </a:br>
            <a:r>
              <a:rPr lang="de-DE" altLang="de-DE" sz="1800" dirty="0">
                <a:solidFill>
                  <a:schemeClr val="bg1"/>
                </a:solidFill>
                <a:latin typeface="Calibri" panose="020F0502020204030204" pitchFamily="34" charset="0"/>
              </a:rPr>
              <a:t>Instruments</a:t>
            </a: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19</a:t>
            </a:fld>
            <a:endParaRPr lang="de-DE" dirty="0"/>
          </a:p>
        </p:txBody>
      </p:sp>
      <p:pic>
        <p:nvPicPr>
          <p:cNvPr id="7" name="Grafik 20" descr="Titel Check.jpg"/>
          <p:cNvPicPr>
            <a:picLocks noGrp="1" noChangeAspect="1"/>
          </p:cNvPicPr>
          <p:nvPr>
            <p:ph idx="1"/>
          </p:nvPr>
        </p:nvPicPr>
        <p:blipFill>
          <a:blip r:embed="rId2" cstate="print"/>
          <a:srcRect/>
          <a:stretch>
            <a:fillRect/>
          </a:stretch>
        </p:blipFill>
        <p:spPr bwMode="auto">
          <a:xfrm>
            <a:off x="877599" y="2114919"/>
            <a:ext cx="2452255" cy="3458095"/>
          </a:xfrm>
          <a:prstGeom prst="rect">
            <a:avLst/>
          </a:prstGeom>
          <a:noFill/>
          <a:ln w="9525">
            <a:noFill/>
            <a:miter lim="800000"/>
            <a:headEnd/>
            <a:tailEnd/>
          </a:ln>
        </p:spPr>
      </p:pic>
      <p:sp>
        <p:nvSpPr>
          <p:cNvPr id="8" name="Text Box 14"/>
          <p:cNvSpPr txBox="1">
            <a:spLocks noChangeArrowheads="1"/>
          </p:cNvSpPr>
          <p:nvPr/>
        </p:nvSpPr>
        <p:spPr bwMode="auto">
          <a:xfrm>
            <a:off x="4449019" y="2035914"/>
            <a:ext cx="2408736" cy="2923877"/>
          </a:xfrm>
          <a:prstGeom prst="rect">
            <a:avLst/>
          </a:prstGeom>
          <a:solidFill>
            <a:schemeClr val="bg1"/>
          </a:solidFill>
          <a:ln w="9525">
            <a:noFill/>
            <a:miter lim="800000"/>
            <a:headEnd/>
            <a:tailEnd/>
          </a:ln>
        </p:spPr>
        <p:txBody>
          <a:bodyPr wrap="none">
            <a:spAutoFit/>
          </a:bodyPr>
          <a:lstStyle/>
          <a:p>
            <a:pPr algn="l"/>
            <a:r>
              <a:rPr lang="de-DE" altLang="de-DE" sz="2000" b="1" dirty="0">
                <a:solidFill>
                  <a:schemeClr val="accent1"/>
                </a:solidFill>
                <a:latin typeface="Calibri" panose="020F0502020204030204" pitchFamily="34" charset="0"/>
              </a:rPr>
              <a:t>Der Check erlaubt</a:t>
            </a:r>
            <a:br>
              <a:rPr lang="de-DE" altLang="de-DE" sz="2000" b="1" dirty="0">
                <a:solidFill>
                  <a:schemeClr val="accent1"/>
                </a:solidFill>
                <a:latin typeface="Calibri" panose="020F0502020204030204" pitchFamily="34" charset="0"/>
              </a:rPr>
            </a:br>
            <a:r>
              <a:rPr lang="de-DE" altLang="de-DE" sz="2000" b="1" dirty="0">
                <a:solidFill>
                  <a:schemeClr val="accent1"/>
                </a:solidFill>
                <a:latin typeface="Calibri" panose="020F0502020204030204" pitchFamily="34" charset="0"/>
              </a:rPr>
              <a:t>den gemeinsamen</a:t>
            </a:r>
            <a:br>
              <a:rPr lang="de-DE" altLang="de-DE" sz="2000" b="1" dirty="0">
                <a:solidFill>
                  <a:schemeClr val="accent1"/>
                </a:solidFill>
                <a:latin typeface="Calibri" panose="020F0502020204030204" pitchFamily="34" charset="0"/>
              </a:rPr>
            </a:br>
            <a:r>
              <a:rPr lang="de-DE" altLang="de-DE" sz="2000" b="1" dirty="0">
                <a:solidFill>
                  <a:schemeClr val="accent1"/>
                </a:solidFill>
                <a:latin typeface="Calibri" panose="020F0502020204030204" pitchFamily="34" charset="0"/>
              </a:rPr>
              <a:t>Einstieg aller </a:t>
            </a:r>
            <a:br>
              <a:rPr lang="de-DE" altLang="de-DE" sz="2000" b="1" dirty="0">
                <a:solidFill>
                  <a:schemeClr val="accent1"/>
                </a:solidFill>
                <a:latin typeface="Calibri" panose="020F0502020204030204" pitchFamily="34" charset="0"/>
              </a:rPr>
            </a:br>
            <a:r>
              <a:rPr lang="de-DE" altLang="de-DE" sz="2000" b="1" dirty="0">
                <a:solidFill>
                  <a:schemeClr val="accent1"/>
                </a:solidFill>
                <a:latin typeface="Calibri" panose="020F0502020204030204" pitchFamily="34" charset="0"/>
              </a:rPr>
              <a:t>Partner mit einem</a:t>
            </a:r>
            <a:br>
              <a:rPr lang="de-DE" altLang="de-DE" sz="2000" b="1" dirty="0">
                <a:solidFill>
                  <a:schemeClr val="accent1"/>
                </a:solidFill>
                <a:latin typeface="Calibri" panose="020F0502020204030204" pitchFamily="34" charset="0"/>
              </a:rPr>
            </a:br>
            <a:r>
              <a:rPr lang="de-DE" altLang="de-DE" sz="2000" b="1" dirty="0">
                <a:solidFill>
                  <a:schemeClr val="accent1"/>
                </a:solidFill>
                <a:latin typeface="Calibri" panose="020F0502020204030204" pitchFamily="34" charset="0"/>
              </a:rPr>
              <a:t>Instrument. </a:t>
            </a:r>
            <a:r>
              <a:rPr lang="de-DE" altLang="de-DE" sz="2000" b="1" dirty="0" smtClean="0">
                <a:solidFill>
                  <a:schemeClr val="accent1"/>
                </a:solidFill>
                <a:latin typeface="Calibri" panose="020F0502020204030204" pitchFamily="34" charset="0"/>
              </a:rPr>
              <a:t>Er soll</a:t>
            </a:r>
          </a:p>
          <a:p>
            <a:pPr algn="l">
              <a:spcBef>
                <a:spcPts val="0"/>
              </a:spcBef>
            </a:pPr>
            <a:r>
              <a:rPr lang="de-DE" altLang="de-DE" sz="2000" b="1" dirty="0" smtClean="0">
                <a:solidFill>
                  <a:schemeClr val="accent1"/>
                </a:solidFill>
                <a:latin typeface="Calibri" panose="020F0502020204030204" pitchFamily="34" charset="0"/>
              </a:rPr>
              <a:t>die hinterlegten </a:t>
            </a:r>
            <a:r>
              <a:rPr lang="de-DE" altLang="de-DE" sz="2000" b="1" dirty="0">
                <a:solidFill>
                  <a:schemeClr val="accent1"/>
                </a:solidFill>
                <a:latin typeface="Calibri" panose="020F0502020204030204" pitchFamily="34" charset="0"/>
              </a:rPr>
              <a:t>und </a:t>
            </a:r>
            <a:br>
              <a:rPr lang="de-DE" altLang="de-DE" sz="2000" b="1" dirty="0">
                <a:solidFill>
                  <a:schemeClr val="accent1"/>
                </a:solidFill>
                <a:latin typeface="Calibri" panose="020F0502020204030204" pitchFamily="34" charset="0"/>
              </a:rPr>
            </a:br>
            <a:r>
              <a:rPr lang="de-DE" altLang="de-DE" sz="2000" b="1" dirty="0">
                <a:solidFill>
                  <a:schemeClr val="accent1"/>
                </a:solidFill>
                <a:latin typeface="Calibri" panose="020F0502020204030204" pitchFamily="34" charset="0"/>
              </a:rPr>
              <a:t>bestehenden</a:t>
            </a:r>
            <a:br>
              <a:rPr lang="de-DE" altLang="de-DE" sz="2000" b="1" dirty="0">
                <a:solidFill>
                  <a:schemeClr val="accent1"/>
                </a:solidFill>
                <a:latin typeface="Calibri" panose="020F0502020204030204" pitchFamily="34" charset="0"/>
              </a:rPr>
            </a:br>
            <a:r>
              <a:rPr lang="de-DE" altLang="de-DE" sz="2000" b="1" dirty="0">
                <a:solidFill>
                  <a:schemeClr val="accent1"/>
                </a:solidFill>
                <a:latin typeface="Calibri" panose="020F0502020204030204" pitchFamily="34" charset="0"/>
              </a:rPr>
              <a:t>Angebote besser</a:t>
            </a:r>
            <a:br>
              <a:rPr lang="de-DE" altLang="de-DE" sz="2000" b="1" dirty="0">
                <a:solidFill>
                  <a:schemeClr val="accent1"/>
                </a:solidFill>
                <a:latin typeface="Calibri" panose="020F0502020204030204" pitchFamily="34" charset="0"/>
              </a:rPr>
            </a:br>
            <a:r>
              <a:rPr lang="de-DE" altLang="de-DE" sz="2000" b="1" dirty="0">
                <a:solidFill>
                  <a:schemeClr val="accent1"/>
                </a:solidFill>
                <a:latin typeface="Calibri" panose="020F0502020204030204" pitchFamily="34" charset="0"/>
              </a:rPr>
              <a:t>ins Spiel bringen.</a:t>
            </a:r>
          </a:p>
        </p:txBody>
      </p:sp>
      <p:sp>
        <p:nvSpPr>
          <p:cNvPr id="9" name="AutoShape 18"/>
          <p:cNvSpPr>
            <a:spLocks noChangeArrowheads="1"/>
          </p:cNvSpPr>
          <p:nvPr/>
        </p:nvSpPr>
        <p:spPr bwMode="auto">
          <a:xfrm>
            <a:off x="3620042" y="2672179"/>
            <a:ext cx="576262" cy="647700"/>
          </a:xfrm>
          <a:prstGeom prst="rightArrow">
            <a:avLst>
              <a:gd name="adj1" fmla="val 50000"/>
              <a:gd name="adj2" fmla="val 25000"/>
            </a:avLst>
          </a:prstGeom>
          <a:solidFill>
            <a:srgbClr val="C83C5A"/>
          </a:solidFill>
          <a:ln w="9525">
            <a:noFill/>
            <a:miter lim="800000"/>
            <a:headEnd/>
            <a:tailEnd/>
          </a:ln>
        </p:spPr>
        <p:txBody>
          <a:bodyPr wrap="none" anchor="ctr"/>
          <a:lstStyle/>
          <a:p>
            <a:endParaRPr lang="de-DE" altLang="de-DE"/>
          </a:p>
        </p:txBody>
      </p:sp>
      <p:sp>
        <p:nvSpPr>
          <p:cNvPr id="11" name="Textfeld 1"/>
          <p:cNvSpPr txBox="1">
            <a:spLocks noChangeArrowheads="1"/>
          </p:cNvSpPr>
          <p:nvPr/>
        </p:nvSpPr>
        <p:spPr bwMode="auto">
          <a:xfrm rot="1286618">
            <a:off x="6709133" y="1646068"/>
            <a:ext cx="2019560" cy="646331"/>
          </a:xfrm>
          <a:prstGeom prst="rect">
            <a:avLst/>
          </a:prstGeom>
          <a:solidFill>
            <a:srgbClr val="C83C5A"/>
          </a:solidFill>
          <a:ln w="9525">
            <a:noFill/>
            <a:miter lim="800000"/>
            <a:headEnd/>
            <a:tailEnd/>
          </a:ln>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de-DE" altLang="de-DE" sz="1800"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charset="0"/>
                <a:cs typeface="ＭＳ Ｐゴシック" charset="0"/>
              </a:rPr>
              <a:t>Das Besondere des</a:t>
            </a:r>
            <a:br>
              <a:rPr kumimoji="0" lang="de-DE" altLang="de-DE" sz="1800"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charset="0"/>
                <a:cs typeface="ＭＳ Ｐゴシック" charset="0"/>
              </a:rPr>
            </a:br>
            <a:r>
              <a:rPr kumimoji="0" lang="de-DE" altLang="de-DE" sz="1800" i="0" u="none" strike="noStrike" kern="1200" cap="none" spc="0" normalizeH="0" baseline="0" noProof="0" dirty="0" smtClean="0">
                <a:ln>
                  <a:noFill/>
                </a:ln>
                <a:solidFill>
                  <a:schemeClr val="bg1"/>
                </a:solidFill>
                <a:effectLst/>
                <a:uLnTx/>
                <a:uFillTx/>
                <a:latin typeface="Calibri" panose="020F0502020204030204" pitchFamily="34" charset="0"/>
                <a:ea typeface="ＭＳ Ｐゴシック" charset="0"/>
                <a:cs typeface="ＭＳ Ｐゴシック" charset="0"/>
              </a:rPr>
              <a:t>Instruments</a:t>
            </a:r>
            <a:endParaRPr kumimoji="0" lang="de-DE" altLang="de-DE" sz="1800" i="0" u="none" strike="noStrike" kern="1200" cap="none" spc="0" normalizeH="0" baseline="0" noProof="0" dirty="0">
              <a:ln>
                <a:noFill/>
              </a:ln>
              <a:solidFill>
                <a:schemeClr val="bg1"/>
              </a:solidFill>
              <a:effectLst/>
              <a:uLnTx/>
              <a:uFillTx/>
              <a:latin typeface="Calibri" panose="020F0502020204030204" pitchFamily="34" charset="0"/>
              <a:ea typeface="ＭＳ Ｐゴシック" charset="0"/>
              <a:cs typeface="ＭＳ Ｐゴシック" charset="0"/>
            </a:endParaRP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2"/>
            <a:r>
              <a:rPr lang="de-DE" altLang="de-DE" sz="2400" dirty="0" smtClean="0">
                <a:latin typeface="Calibri" panose="020F0502020204030204" pitchFamily="34" charset="0"/>
              </a:rPr>
              <a:t>Vorstellung der Teilnehmer/des Referenten</a:t>
            </a:r>
          </a:p>
          <a:p>
            <a:pPr lvl="2"/>
            <a:r>
              <a:rPr lang="de-DE" altLang="de-DE" sz="2400" dirty="0" smtClean="0">
                <a:latin typeface="Calibri" panose="020F0502020204030204" pitchFamily="34" charset="0"/>
              </a:rPr>
              <a:t>Ablauf des heutigen Tages</a:t>
            </a:r>
          </a:p>
          <a:p>
            <a:pPr lvl="2"/>
            <a:r>
              <a:rPr lang="de-DE" altLang="de-DE" sz="2400" b="1" dirty="0" smtClean="0">
                <a:latin typeface="Calibri" panose="020F0502020204030204" pitchFamily="34" charset="0"/>
              </a:rPr>
              <a:t>Wichtig:</a:t>
            </a:r>
            <a:r>
              <a:rPr lang="de-DE" altLang="de-DE" sz="2400" dirty="0" smtClean="0">
                <a:latin typeface="Calibri" panose="020F0502020204030204" pitchFamily="34" charset="0"/>
              </a:rPr>
              <a:t> Fragen sind jederzeit ausdrücklich erwünscht!</a:t>
            </a:r>
          </a:p>
          <a:p>
            <a:pPr lvl="1">
              <a:buNone/>
            </a:pPr>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1. Einführung/Organisatorisches</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2</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solidFill>
            <a:schemeClr val="tx1"/>
          </a:solidFill>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20</a:t>
            </a:fld>
            <a:endParaRPr lang="de-DE" dirty="0"/>
          </a:p>
        </p:txBody>
      </p:sp>
      <p:sp>
        <p:nvSpPr>
          <p:cNvPr id="8" name="Oval 39"/>
          <p:cNvSpPr>
            <a:spLocks noGrp="1" noChangeArrowheads="1"/>
          </p:cNvSpPr>
          <p:nvPr>
            <p:ph idx="1"/>
          </p:nvPr>
        </p:nvSpPr>
        <p:spPr bwMode="auto">
          <a:xfrm>
            <a:off x="1717658" y="1510495"/>
            <a:ext cx="5502275" cy="4598987"/>
          </a:xfrm>
          <a:prstGeom prst="ellipse">
            <a:avLst/>
          </a:prstGeom>
          <a:solidFill>
            <a:schemeClr val="tx1"/>
          </a:solidFill>
          <a:ln w="9525">
            <a:solidFill>
              <a:schemeClr val="tx1"/>
            </a:solidFill>
            <a:round/>
            <a:headEnd/>
            <a:tailEnd/>
          </a:ln>
        </p:spPr>
        <p:txBody>
          <a:bodyPr wrap="none" anchor="ctr"/>
          <a:lstStyle/>
          <a:p>
            <a:r>
              <a:rPr lang="de-DE" dirty="0" smtClean="0"/>
              <a:t>          </a:t>
            </a:r>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sz="2400" dirty="0" smtClean="0"/>
              <a:t>   Check Guter Mittelstand</a:t>
            </a:r>
            <a:endParaRPr lang="de-DE" altLang="de-DE" sz="1600" dirty="0" smtClean="0">
              <a:latin typeface="Calibri" panose="020F0502020204030204" pitchFamily="34" charset="0"/>
            </a:endParaRPr>
          </a:p>
          <a:p>
            <a:pPr marL="0" indent="0" eaLnBrk="0" hangingPunct="0">
              <a:lnSpc>
                <a:spcPct val="45000"/>
              </a:lnSpc>
              <a:spcBef>
                <a:spcPct val="60000"/>
              </a:spcBef>
              <a:spcAft>
                <a:spcPct val="10000"/>
              </a:spcAft>
            </a:pPr>
            <a:r>
              <a:rPr lang="de-DE" altLang="de-DE" sz="1600" dirty="0" smtClean="0">
                <a:latin typeface="Calibri" panose="020F0502020204030204" pitchFamily="34" charset="0"/>
              </a:rPr>
              <a:t>			</a:t>
            </a:r>
            <a:r>
              <a:rPr lang="de-DE" altLang="de-DE" dirty="0" smtClean="0">
                <a:latin typeface="Calibri" panose="020F0502020204030204" pitchFamily="34" charset="0"/>
              </a:rPr>
              <a:t>Strategie</a:t>
            </a:r>
          </a:p>
          <a:p>
            <a:pPr marL="0" indent="0" eaLnBrk="0" hangingPunct="0">
              <a:lnSpc>
                <a:spcPct val="45000"/>
              </a:lnSpc>
              <a:spcBef>
                <a:spcPct val="60000"/>
              </a:spcBef>
              <a:spcAft>
                <a:spcPct val="10000"/>
              </a:spcAft>
            </a:pPr>
            <a:r>
              <a:rPr lang="de-DE" altLang="de-DE" dirty="0" smtClean="0">
                <a:latin typeface="Calibri" panose="020F0502020204030204" pitchFamily="34" charset="0"/>
              </a:rPr>
              <a:t>			Liquidität</a:t>
            </a:r>
          </a:p>
          <a:p>
            <a:pPr marL="0" indent="0" eaLnBrk="0" hangingPunct="0">
              <a:lnSpc>
                <a:spcPct val="45000"/>
              </a:lnSpc>
              <a:spcBef>
                <a:spcPct val="60000"/>
              </a:spcBef>
              <a:spcAft>
                <a:spcPct val="10000"/>
              </a:spcAft>
            </a:pPr>
            <a:r>
              <a:rPr lang="de-DE" altLang="de-DE" dirty="0" smtClean="0">
                <a:latin typeface="Calibri" panose="020F0502020204030204" pitchFamily="34" charset="0"/>
              </a:rPr>
              <a:t>			Risikobewertung</a:t>
            </a:r>
          </a:p>
          <a:p>
            <a:pPr marL="0" indent="0" eaLnBrk="0" hangingPunct="0">
              <a:lnSpc>
                <a:spcPct val="45000"/>
              </a:lnSpc>
              <a:spcBef>
                <a:spcPct val="60000"/>
              </a:spcBef>
              <a:spcAft>
                <a:spcPct val="10000"/>
              </a:spcAft>
            </a:pPr>
            <a:r>
              <a:rPr lang="de-DE" altLang="de-DE" dirty="0" smtClean="0">
                <a:latin typeface="Calibri" panose="020F0502020204030204" pitchFamily="34" charset="0"/>
              </a:rPr>
              <a:t>			Führung</a:t>
            </a:r>
          </a:p>
          <a:p>
            <a:pPr marL="0" indent="0" eaLnBrk="0" hangingPunct="0">
              <a:lnSpc>
                <a:spcPct val="45000"/>
              </a:lnSpc>
              <a:spcBef>
                <a:spcPct val="60000"/>
              </a:spcBef>
              <a:spcAft>
                <a:spcPct val="10000"/>
              </a:spcAft>
            </a:pPr>
            <a:r>
              <a:rPr lang="de-DE" altLang="de-DE" dirty="0" smtClean="0">
                <a:latin typeface="Calibri" panose="020F0502020204030204" pitchFamily="34" charset="0"/>
              </a:rPr>
              <a:t>			Kundenpflege</a:t>
            </a:r>
          </a:p>
          <a:p>
            <a:pPr marL="0" indent="0" eaLnBrk="0" hangingPunct="0">
              <a:lnSpc>
                <a:spcPct val="45000"/>
              </a:lnSpc>
              <a:spcBef>
                <a:spcPct val="60000"/>
              </a:spcBef>
              <a:spcAft>
                <a:spcPct val="10000"/>
              </a:spcAft>
            </a:pPr>
            <a:r>
              <a:rPr lang="de-DE" altLang="de-DE" dirty="0" smtClean="0">
                <a:latin typeface="Calibri" panose="020F0502020204030204" pitchFamily="34" charset="0"/>
              </a:rPr>
              <a:t>			Organisation </a:t>
            </a:r>
          </a:p>
          <a:p>
            <a:pPr marL="0" indent="0" eaLnBrk="0" hangingPunct="0">
              <a:lnSpc>
                <a:spcPct val="45000"/>
              </a:lnSpc>
              <a:spcBef>
                <a:spcPct val="60000"/>
              </a:spcBef>
              <a:spcAft>
                <a:spcPct val="10000"/>
              </a:spcAft>
            </a:pPr>
            <a:r>
              <a:rPr lang="de-DE" altLang="de-DE" dirty="0" smtClean="0">
                <a:latin typeface="Calibri" panose="020F0502020204030204" pitchFamily="34" charset="0"/>
              </a:rPr>
              <a:t>			Unternehmenskultur</a:t>
            </a:r>
          </a:p>
          <a:p>
            <a:pPr marL="0" indent="0" eaLnBrk="0" hangingPunct="0">
              <a:lnSpc>
                <a:spcPct val="45000"/>
              </a:lnSpc>
              <a:spcBef>
                <a:spcPct val="60000"/>
              </a:spcBef>
              <a:spcAft>
                <a:spcPct val="10000"/>
              </a:spcAft>
            </a:pPr>
            <a:r>
              <a:rPr lang="de-DE" altLang="de-DE" dirty="0" smtClean="0">
                <a:latin typeface="Calibri" panose="020F0502020204030204" pitchFamily="34" charset="0"/>
              </a:rPr>
              <a:t>			Personalentwicklung</a:t>
            </a:r>
          </a:p>
          <a:p>
            <a:pPr marL="0" indent="0" eaLnBrk="0" hangingPunct="0">
              <a:lnSpc>
                <a:spcPct val="45000"/>
              </a:lnSpc>
              <a:spcBef>
                <a:spcPct val="60000"/>
              </a:spcBef>
              <a:spcAft>
                <a:spcPct val="10000"/>
              </a:spcAft>
            </a:pPr>
            <a:r>
              <a:rPr lang="de-DE" altLang="de-DE" dirty="0" smtClean="0">
                <a:latin typeface="Calibri" panose="020F0502020204030204" pitchFamily="34" charset="0"/>
              </a:rPr>
              <a:t>			Prozesse</a:t>
            </a:r>
          </a:p>
          <a:p>
            <a:pPr marL="0" indent="0" eaLnBrk="0" hangingPunct="0">
              <a:lnSpc>
                <a:spcPct val="45000"/>
              </a:lnSpc>
              <a:spcBef>
                <a:spcPct val="60000"/>
              </a:spcBef>
              <a:spcAft>
                <a:spcPct val="10000"/>
              </a:spcAft>
            </a:pPr>
            <a:r>
              <a:rPr lang="de-DE" altLang="de-DE" dirty="0" smtClean="0">
                <a:latin typeface="Calibri" panose="020F0502020204030204" pitchFamily="34" charset="0"/>
              </a:rPr>
              <a:t>			Beschaffung </a:t>
            </a:r>
          </a:p>
          <a:p>
            <a:pPr marL="0" indent="0" eaLnBrk="0" hangingPunct="0">
              <a:lnSpc>
                <a:spcPct val="45000"/>
              </a:lnSpc>
              <a:spcBef>
                <a:spcPct val="60000"/>
              </a:spcBef>
              <a:spcAft>
                <a:spcPct val="10000"/>
              </a:spcAft>
            </a:pPr>
            <a:r>
              <a:rPr lang="de-DE" altLang="de-DE" dirty="0" smtClean="0">
                <a:latin typeface="Calibri" panose="020F0502020204030204" pitchFamily="34" charset="0"/>
              </a:rPr>
              <a:t>			Innovation</a:t>
            </a:r>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21</a:t>
            </a:fld>
            <a:endParaRPr lang="de-DE" dirty="0"/>
          </a:p>
        </p:txBody>
      </p:sp>
      <p:sp>
        <p:nvSpPr>
          <p:cNvPr id="8" name="Oval 39"/>
          <p:cNvSpPr txBox="1">
            <a:spLocks noChangeArrowheads="1"/>
          </p:cNvSpPr>
          <p:nvPr/>
        </p:nvSpPr>
        <p:spPr bwMode="auto">
          <a:xfrm>
            <a:off x="1744552" y="1376025"/>
            <a:ext cx="5502275" cy="4598987"/>
          </a:xfrm>
          <a:prstGeom prst="ellipse">
            <a:avLst/>
          </a:prstGeom>
          <a:solidFill>
            <a:schemeClr val="tx1"/>
          </a:solidFill>
          <a:ln w="9525">
            <a:solidFill>
              <a:schemeClr val="tx1"/>
            </a:solidFill>
            <a:round/>
            <a:headEnd/>
            <a:tailEnd/>
          </a:ln>
          <a:extLst>
            <a:ext uri="{FAA26D3D-D897-4be2-8F04-BA451C77F1D7}">
              <ma14:placeholderFlag xmlns:ma14="http://schemas.microsoft.com/office/mac/drawingml/2011/main" xmlns="" val="1"/>
            </a:ext>
          </a:extLst>
        </p:spPr>
        <p:txBody>
          <a:bodyPr vert="horz" wrap="none" lIns="91440" tIns="45720" rIns="91440" bIns="45720" numCol="1" anchor="ctr"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rPr>
              <a:t>          </a:t>
            </a: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de-DE" sz="24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rPr>
              <a:t>   Check Guter Mittelstand</a:t>
            </a:r>
            <a:endParaRPr kumimoji="0" lang="de-DE" altLang="de-DE" sz="1600" b="0" i="0" u="none" strike="noStrike" kern="1200" cap="none" spc="0" normalizeH="0" baseline="0" noProof="0" dirty="0" smtClean="0">
              <a:ln>
                <a:noFill/>
              </a:ln>
              <a:solidFill>
                <a:schemeClr val="accent1"/>
              </a:solidFill>
              <a:effectLst/>
              <a:uLnTx/>
              <a:uFillTx/>
              <a:latin typeface="Calibri" panose="020F0502020204030204" pitchFamily="34" charset="0"/>
              <a:ea typeface="ＭＳ Ｐゴシック" charset="0"/>
              <a:cs typeface="ＭＳ Ｐゴシック" charset="0"/>
            </a:endParaRPr>
          </a:p>
          <a:p>
            <a:pPr marL="342900" marR="0" lvl="0" indent="-342900" algn="l" defTabSz="457200" rtl="0" eaLnBrk="0" fontAlgn="base" latinLnBrk="0" hangingPunct="0">
              <a:lnSpc>
                <a:spcPct val="45000"/>
              </a:lnSpc>
              <a:spcBef>
                <a:spcPct val="60000"/>
              </a:spcBef>
              <a:spcAft>
                <a:spcPct val="10000"/>
              </a:spcAft>
              <a:buClrTx/>
              <a:buSzTx/>
              <a:buFont typeface="Arial" charset="0"/>
              <a:buNone/>
              <a:tabLst/>
              <a:defRPr/>
            </a:pPr>
            <a:r>
              <a:rPr kumimoji="0" lang="de-DE" altLang="de-DE" sz="1600" b="0" i="0" u="none" strike="noStrike" kern="1200" cap="none" spc="0" normalizeH="0" baseline="0" noProof="0" dirty="0" smtClean="0">
                <a:ln>
                  <a:noFill/>
                </a:ln>
                <a:solidFill>
                  <a:schemeClr val="accent1"/>
                </a:solidFill>
                <a:effectLst/>
                <a:uLnTx/>
                <a:uFillTx/>
                <a:latin typeface="Calibri" panose="020F0502020204030204" pitchFamily="34" charset="0"/>
                <a:ea typeface="ＭＳ Ｐゴシック" charset="0"/>
                <a:cs typeface="ＭＳ Ｐゴシック" charset="0"/>
              </a:rPr>
              <a:t>				</a:t>
            </a:r>
            <a:r>
              <a:rPr kumimoji="0" lang="de-DE" altLang="de-DE" sz="1800" b="0" i="0" u="none" strike="noStrike" kern="1200" cap="none" spc="0" normalizeH="0" baseline="0" noProof="0" dirty="0" smtClean="0">
                <a:ln>
                  <a:noFill/>
                </a:ln>
                <a:solidFill>
                  <a:schemeClr val="accent1"/>
                </a:solidFill>
                <a:effectLst/>
                <a:uLnTx/>
                <a:uFillTx/>
                <a:latin typeface="Calibri" panose="020F0502020204030204" pitchFamily="34" charset="0"/>
                <a:ea typeface="ＭＳ Ｐゴシック" charset="0"/>
                <a:cs typeface="ＭＳ Ｐゴシック" charset="0"/>
              </a:rPr>
              <a:t>Strategie</a:t>
            </a:r>
          </a:p>
          <a:p>
            <a:pPr marL="342900" marR="0" lvl="0" indent="-342900" algn="l" defTabSz="457200" rtl="0" eaLnBrk="0" fontAlgn="base" latinLnBrk="0" hangingPunct="0">
              <a:lnSpc>
                <a:spcPct val="45000"/>
              </a:lnSpc>
              <a:spcBef>
                <a:spcPct val="60000"/>
              </a:spcBef>
              <a:spcAft>
                <a:spcPct val="10000"/>
              </a:spcAft>
              <a:buClrTx/>
              <a:buSzTx/>
              <a:buFont typeface="Arial" charset="0"/>
              <a:buNone/>
              <a:tabLst/>
              <a:defRPr/>
            </a:pPr>
            <a:r>
              <a:rPr kumimoji="0" lang="de-DE" altLang="de-DE" sz="1800" b="0" i="0" u="none" strike="noStrike" kern="1200" cap="none" spc="0" normalizeH="0" baseline="0" noProof="0" dirty="0" smtClean="0">
                <a:ln>
                  <a:noFill/>
                </a:ln>
                <a:solidFill>
                  <a:schemeClr val="accent1"/>
                </a:solidFill>
                <a:effectLst/>
                <a:uLnTx/>
                <a:uFillTx/>
                <a:latin typeface="Calibri" panose="020F0502020204030204" pitchFamily="34" charset="0"/>
                <a:ea typeface="ＭＳ Ｐゴシック" charset="0"/>
                <a:cs typeface="ＭＳ Ｐゴシック" charset="0"/>
              </a:rPr>
              <a:t>				Liquidität</a:t>
            </a:r>
          </a:p>
          <a:p>
            <a:pPr marL="342900" marR="0" lvl="0" indent="-342900" algn="l" defTabSz="457200" rtl="0" eaLnBrk="0" fontAlgn="base" latinLnBrk="0" hangingPunct="0">
              <a:lnSpc>
                <a:spcPct val="45000"/>
              </a:lnSpc>
              <a:spcBef>
                <a:spcPct val="60000"/>
              </a:spcBef>
              <a:spcAft>
                <a:spcPct val="10000"/>
              </a:spcAft>
              <a:buClrTx/>
              <a:buSzTx/>
              <a:buFont typeface="Arial" charset="0"/>
              <a:buNone/>
              <a:tabLst/>
              <a:defRPr/>
            </a:pPr>
            <a:r>
              <a:rPr kumimoji="0" lang="de-DE" altLang="de-DE" sz="1800" b="0" i="0" u="none" strike="noStrike" kern="1200" cap="none" spc="0" normalizeH="0" baseline="0" noProof="0" dirty="0" smtClean="0">
                <a:ln>
                  <a:noFill/>
                </a:ln>
                <a:solidFill>
                  <a:schemeClr val="accent1"/>
                </a:solidFill>
                <a:effectLst/>
                <a:uLnTx/>
                <a:uFillTx/>
                <a:latin typeface="Calibri" panose="020F0502020204030204" pitchFamily="34" charset="0"/>
                <a:ea typeface="ＭＳ Ｐゴシック" charset="0"/>
                <a:cs typeface="ＭＳ Ｐゴシック" charset="0"/>
              </a:rPr>
              <a:t>				Risikobewertung</a:t>
            </a:r>
          </a:p>
          <a:p>
            <a:pPr marL="342900" marR="0" lvl="0" indent="-342900" algn="l" defTabSz="457200" rtl="0" eaLnBrk="0" fontAlgn="base" latinLnBrk="0" hangingPunct="0">
              <a:lnSpc>
                <a:spcPct val="45000"/>
              </a:lnSpc>
              <a:spcBef>
                <a:spcPct val="60000"/>
              </a:spcBef>
              <a:spcAft>
                <a:spcPct val="10000"/>
              </a:spcAft>
              <a:buClrTx/>
              <a:buSzTx/>
              <a:buFont typeface="Arial" charset="0"/>
              <a:buNone/>
              <a:tabLst/>
              <a:defRPr/>
            </a:pPr>
            <a:r>
              <a:rPr kumimoji="0" lang="de-DE" altLang="de-DE" sz="1800" b="0" i="0" u="none" strike="noStrike" kern="1200" cap="none" spc="0" normalizeH="0" baseline="0" noProof="0" dirty="0" smtClean="0">
                <a:ln>
                  <a:noFill/>
                </a:ln>
                <a:solidFill>
                  <a:schemeClr val="accent1"/>
                </a:solidFill>
                <a:effectLst/>
                <a:uLnTx/>
                <a:uFillTx/>
                <a:latin typeface="Calibri" panose="020F0502020204030204" pitchFamily="34" charset="0"/>
                <a:ea typeface="ＭＳ Ｐゴシック" charset="0"/>
                <a:cs typeface="ＭＳ Ｐゴシック" charset="0"/>
              </a:rPr>
              <a:t>				Führung</a:t>
            </a:r>
          </a:p>
          <a:p>
            <a:pPr marL="342900" marR="0" lvl="0" indent="-342900" algn="l" defTabSz="457200" rtl="0" eaLnBrk="0" fontAlgn="base" latinLnBrk="0" hangingPunct="0">
              <a:lnSpc>
                <a:spcPct val="45000"/>
              </a:lnSpc>
              <a:spcBef>
                <a:spcPct val="60000"/>
              </a:spcBef>
              <a:spcAft>
                <a:spcPct val="10000"/>
              </a:spcAft>
              <a:buClrTx/>
              <a:buSzTx/>
              <a:buFont typeface="Arial" charset="0"/>
              <a:buNone/>
              <a:tabLst/>
              <a:defRPr/>
            </a:pPr>
            <a:r>
              <a:rPr kumimoji="0" lang="de-DE" altLang="de-DE" sz="1800" b="0" i="0" u="none" strike="noStrike" kern="1200" cap="none" spc="0" normalizeH="0" baseline="0" noProof="0" dirty="0" smtClean="0">
                <a:ln>
                  <a:noFill/>
                </a:ln>
                <a:solidFill>
                  <a:schemeClr val="accent1"/>
                </a:solidFill>
                <a:effectLst/>
                <a:uLnTx/>
                <a:uFillTx/>
                <a:latin typeface="Calibri" panose="020F0502020204030204" pitchFamily="34" charset="0"/>
                <a:ea typeface="ＭＳ Ｐゴシック" charset="0"/>
                <a:cs typeface="ＭＳ Ｐゴシック" charset="0"/>
              </a:rPr>
              <a:t>				Kundenpflege</a:t>
            </a:r>
          </a:p>
          <a:p>
            <a:pPr marL="342900" marR="0" lvl="0" indent="-342900" algn="l" defTabSz="457200" rtl="0" eaLnBrk="0" fontAlgn="base" latinLnBrk="0" hangingPunct="0">
              <a:lnSpc>
                <a:spcPct val="45000"/>
              </a:lnSpc>
              <a:spcBef>
                <a:spcPct val="60000"/>
              </a:spcBef>
              <a:spcAft>
                <a:spcPct val="10000"/>
              </a:spcAft>
              <a:buClrTx/>
              <a:buSzTx/>
              <a:buFont typeface="Arial" charset="0"/>
              <a:buNone/>
              <a:tabLst/>
              <a:defRPr/>
            </a:pPr>
            <a:r>
              <a:rPr kumimoji="0" lang="de-DE" altLang="de-DE" sz="1800" b="0" i="0" u="none" strike="noStrike" kern="1200" cap="none" spc="0" normalizeH="0" baseline="0" noProof="0" dirty="0" smtClean="0">
                <a:ln>
                  <a:noFill/>
                </a:ln>
                <a:solidFill>
                  <a:schemeClr val="accent1"/>
                </a:solidFill>
                <a:effectLst/>
                <a:uLnTx/>
                <a:uFillTx/>
                <a:latin typeface="Calibri" panose="020F0502020204030204" pitchFamily="34" charset="0"/>
                <a:ea typeface="ＭＳ Ｐゴシック" charset="0"/>
                <a:cs typeface="ＭＳ Ｐゴシック" charset="0"/>
              </a:rPr>
              <a:t>				Organisation </a:t>
            </a:r>
          </a:p>
          <a:p>
            <a:pPr marL="342900" marR="0" lvl="0" indent="-342900" algn="l" defTabSz="457200" rtl="0" eaLnBrk="0" fontAlgn="base" latinLnBrk="0" hangingPunct="0">
              <a:lnSpc>
                <a:spcPct val="45000"/>
              </a:lnSpc>
              <a:spcBef>
                <a:spcPct val="60000"/>
              </a:spcBef>
              <a:spcAft>
                <a:spcPct val="10000"/>
              </a:spcAft>
              <a:buClrTx/>
              <a:buSzTx/>
              <a:buFont typeface="Arial" charset="0"/>
              <a:buNone/>
              <a:tabLst/>
              <a:defRPr/>
            </a:pPr>
            <a:r>
              <a:rPr kumimoji="0" lang="de-DE" altLang="de-DE" sz="1800" b="0" i="0" u="none" strike="noStrike" kern="1200" cap="none" spc="0" normalizeH="0" baseline="0" noProof="0" dirty="0" smtClean="0">
                <a:ln>
                  <a:noFill/>
                </a:ln>
                <a:solidFill>
                  <a:schemeClr val="accent1"/>
                </a:solidFill>
                <a:effectLst/>
                <a:uLnTx/>
                <a:uFillTx/>
                <a:latin typeface="Calibri" panose="020F0502020204030204" pitchFamily="34" charset="0"/>
                <a:ea typeface="ＭＳ Ｐゴシック" charset="0"/>
                <a:cs typeface="ＭＳ Ｐゴシック" charset="0"/>
              </a:rPr>
              <a:t>				Unternehmenskultur</a:t>
            </a:r>
          </a:p>
          <a:p>
            <a:pPr marL="342900" marR="0" lvl="0" indent="-342900" algn="l" defTabSz="457200" rtl="0" eaLnBrk="0" fontAlgn="base" latinLnBrk="0" hangingPunct="0">
              <a:lnSpc>
                <a:spcPct val="45000"/>
              </a:lnSpc>
              <a:spcBef>
                <a:spcPct val="60000"/>
              </a:spcBef>
              <a:spcAft>
                <a:spcPct val="10000"/>
              </a:spcAft>
              <a:buClrTx/>
              <a:buSzTx/>
              <a:buFont typeface="Arial" charset="0"/>
              <a:buNone/>
              <a:tabLst/>
              <a:defRPr/>
            </a:pPr>
            <a:r>
              <a:rPr kumimoji="0" lang="de-DE" altLang="de-DE" sz="1800" b="0" i="0" u="none" strike="noStrike" kern="1200" cap="none" spc="0" normalizeH="0" baseline="0" noProof="0" dirty="0" smtClean="0">
                <a:ln>
                  <a:noFill/>
                </a:ln>
                <a:solidFill>
                  <a:schemeClr val="accent1"/>
                </a:solidFill>
                <a:effectLst/>
                <a:uLnTx/>
                <a:uFillTx/>
                <a:latin typeface="Calibri" panose="020F0502020204030204" pitchFamily="34" charset="0"/>
                <a:ea typeface="ＭＳ Ｐゴシック" charset="0"/>
                <a:cs typeface="ＭＳ Ｐゴシック" charset="0"/>
              </a:rPr>
              <a:t>				Personalentwicklung</a:t>
            </a:r>
          </a:p>
          <a:p>
            <a:pPr marL="342900" marR="0" lvl="0" indent="-342900" algn="l" defTabSz="457200" rtl="0" eaLnBrk="0" fontAlgn="base" latinLnBrk="0" hangingPunct="0">
              <a:lnSpc>
                <a:spcPct val="45000"/>
              </a:lnSpc>
              <a:spcBef>
                <a:spcPct val="60000"/>
              </a:spcBef>
              <a:spcAft>
                <a:spcPct val="10000"/>
              </a:spcAft>
              <a:buClrTx/>
              <a:buSzTx/>
              <a:buFont typeface="Arial" charset="0"/>
              <a:buNone/>
              <a:tabLst/>
              <a:defRPr/>
            </a:pPr>
            <a:r>
              <a:rPr kumimoji="0" lang="de-DE" altLang="de-DE" sz="1800" b="0" i="0" u="none" strike="noStrike" kern="1200" cap="none" spc="0" normalizeH="0" baseline="0" noProof="0" dirty="0" smtClean="0">
                <a:ln>
                  <a:noFill/>
                </a:ln>
                <a:solidFill>
                  <a:schemeClr val="accent1"/>
                </a:solidFill>
                <a:effectLst/>
                <a:uLnTx/>
                <a:uFillTx/>
                <a:latin typeface="Calibri" panose="020F0502020204030204" pitchFamily="34" charset="0"/>
                <a:ea typeface="ＭＳ Ｐゴシック" charset="0"/>
                <a:cs typeface="ＭＳ Ｐゴシック" charset="0"/>
              </a:rPr>
              <a:t>				Prozesse</a:t>
            </a:r>
          </a:p>
          <a:p>
            <a:pPr marL="342900" marR="0" lvl="0" indent="-342900" algn="l" defTabSz="457200" rtl="0" eaLnBrk="0" fontAlgn="base" latinLnBrk="0" hangingPunct="0">
              <a:lnSpc>
                <a:spcPct val="45000"/>
              </a:lnSpc>
              <a:spcBef>
                <a:spcPct val="60000"/>
              </a:spcBef>
              <a:spcAft>
                <a:spcPct val="10000"/>
              </a:spcAft>
              <a:buClrTx/>
              <a:buSzTx/>
              <a:buFont typeface="Arial" charset="0"/>
              <a:buNone/>
              <a:tabLst/>
              <a:defRPr/>
            </a:pPr>
            <a:r>
              <a:rPr kumimoji="0" lang="de-DE" altLang="de-DE" sz="1800" b="0" i="0" u="none" strike="noStrike" kern="1200" cap="none" spc="0" normalizeH="0" baseline="0" noProof="0" dirty="0" smtClean="0">
                <a:ln>
                  <a:noFill/>
                </a:ln>
                <a:solidFill>
                  <a:schemeClr val="accent1"/>
                </a:solidFill>
                <a:effectLst/>
                <a:uLnTx/>
                <a:uFillTx/>
                <a:latin typeface="Calibri" panose="020F0502020204030204" pitchFamily="34" charset="0"/>
                <a:ea typeface="ＭＳ Ｐゴシック" charset="0"/>
                <a:cs typeface="ＭＳ Ｐゴシック" charset="0"/>
              </a:rPr>
              <a:t>				Beschaffung </a:t>
            </a:r>
          </a:p>
          <a:p>
            <a:pPr marL="342900" marR="0" lvl="0" indent="-342900" algn="l" defTabSz="457200" rtl="0" eaLnBrk="0" fontAlgn="base" latinLnBrk="0" hangingPunct="0">
              <a:lnSpc>
                <a:spcPct val="45000"/>
              </a:lnSpc>
              <a:spcBef>
                <a:spcPct val="60000"/>
              </a:spcBef>
              <a:spcAft>
                <a:spcPct val="10000"/>
              </a:spcAft>
              <a:buClrTx/>
              <a:buSzTx/>
              <a:buFont typeface="Arial" charset="0"/>
              <a:buNone/>
              <a:tabLst/>
              <a:defRPr/>
            </a:pPr>
            <a:r>
              <a:rPr kumimoji="0" lang="de-DE" altLang="de-DE" sz="1800" b="0" i="0" u="none" strike="noStrike" kern="1200" cap="none" spc="0" normalizeH="0" baseline="0" noProof="0" dirty="0" smtClean="0">
                <a:ln>
                  <a:noFill/>
                </a:ln>
                <a:solidFill>
                  <a:schemeClr val="accent1"/>
                </a:solidFill>
                <a:effectLst/>
                <a:uLnTx/>
                <a:uFillTx/>
                <a:latin typeface="Calibri" panose="020F0502020204030204" pitchFamily="34" charset="0"/>
                <a:ea typeface="ＭＳ Ｐゴシック" charset="0"/>
                <a:cs typeface="ＭＳ Ｐゴシック" charset="0"/>
              </a:rPr>
              <a:t>				Innovation</a:t>
            </a: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smtClean="0">
              <a:ln>
                <a:noFill/>
              </a:ln>
              <a:solidFill>
                <a:schemeClr val="accent1"/>
              </a:solidFill>
              <a:effectLst/>
              <a:uLnTx/>
              <a:uFillTx/>
              <a:latin typeface="Tahoma"/>
              <a:ea typeface="ＭＳ Ｐゴシック" charset="0"/>
              <a:cs typeface="ＭＳ Ｐゴシック" charset="0"/>
            </a:endParaRPr>
          </a:p>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endParaRPr kumimoji="0" lang="de-DE" sz="1800" b="0" i="0" u="none" strike="noStrike" kern="1200" cap="none" spc="0" normalizeH="0" baseline="0" noProof="0" dirty="0">
              <a:ln>
                <a:noFill/>
              </a:ln>
              <a:solidFill>
                <a:schemeClr val="accent1"/>
              </a:solidFill>
              <a:effectLst/>
              <a:uLnTx/>
              <a:uFillTx/>
              <a:latin typeface="Tahoma"/>
              <a:ea typeface="ＭＳ Ｐゴシック" charset="0"/>
              <a:cs typeface="ＭＳ Ｐゴシック" charset="0"/>
            </a:endParaRPr>
          </a:p>
        </p:txBody>
      </p:sp>
      <p:sp>
        <p:nvSpPr>
          <p:cNvPr id="9" name="Rectangle 8"/>
          <p:cNvSpPr>
            <a:spLocks noChangeArrowheads="1"/>
          </p:cNvSpPr>
          <p:nvPr/>
        </p:nvSpPr>
        <p:spPr bwMode="auto">
          <a:xfrm>
            <a:off x="120319" y="2246222"/>
            <a:ext cx="2827420" cy="817479"/>
          </a:xfrm>
          <a:prstGeom prst="rect">
            <a:avLst/>
          </a:prstGeom>
          <a:solidFill>
            <a:schemeClr val="accent1"/>
          </a:solidFill>
          <a:ln w="9525">
            <a:solidFill>
              <a:schemeClr val="tx2"/>
            </a:solidFill>
            <a:miter lim="800000"/>
            <a:headEnd/>
            <a:tailEnd/>
          </a:ln>
        </p:spPr>
        <p:txBody>
          <a:bodyPr wrap="none" anchor="ctr"/>
          <a:lstStyle/>
          <a:p>
            <a:r>
              <a:rPr lang="de-DE" altLang="de-DE" sz="1400" dirty="0" smtClean="0">
                <a:solidFill>
                  <a:schemeClr val="bg1"/>
                </a:solidFill>
                <a:latin typeface="Calibri" panose="020F0502020204030204" pitchFamily="34" charset="0"/>
              </a:rPr>
              <a:t>Gesundheit und Werte</a:t>
            </a:r>
          </a:p>
          <a:p>
            <a:r>
              <a:rPr lang="de-DE" altLang="de-DE" sz="1400" dirty="0" smtClean="0">
                <a:solidFill>
                  <a:schemeClr val="bg1"/>
                </a:solidFill>
                <a:latin typeface="Calibri" panose="020F0502020204030204" pitchFamily="34" charset="0"/>
              </a:rPr>
              <a:t>Zukunftsorientierte Personalplanung</a:t>
            </a:r>
            <a:br>
              <a:rPr lang="de-DE" altLang="de-DE" sz="1400" dirty="0" smtClean="0">
                <a:solidFill>
                  <a:schemeClr val="bg1"/>
                </a:solidFill>
                <a:latin typeface="Calibri" panose="020F0502020204030204" pitchFamily="34" charset="0"/>
              </a:rPr>
            </a:br>
            <a:r>
              <a:rPr lang="de-DE" altLang="de-DE" sz="1400" dirty="0" smtClean="0">
                <a:solidFill>
                  <a:schemeClr val="bg1"/>
                </a:solidFill>
                <a:latin typeface="Calibri" panose="020F0502020204030204" pitchFamily="34" charset="0"/>
              </a:rPr>
              <a:t>Engagement in der Region</a:t>
            </a:r>
            <a:endParaRPr lang="de-DE" altLang="de-DE" sz="1400" dirty="0">
              <a:solidFill>
                <a:schemeClr val="bg1"/>
              </a:solidFill>
              <a:latin typeface="Calibri" panose="020F0502020204030204" pitchFamily="34" charset="0"/>
            </a:endParaRPr>
          </a:p>
        </p:txBody>
      </p:sp>
      <p:sp>
        <p:nvSpPr>
          <p:cNvPr id="10" name="Rectangle 8"/>
          <p:cNvSpPr>
            <a:spLocks noChangeArrowheads="1"/>
          </p:cNvSpPr>
          <p:nvPr/>
        </p:nvSpPr>
        <p:spPr bwMode="auto">
          <a:xfrm>
            <a:off x="347433" y="4089061"/>
            <a:ext cx="1972629" cy="600246"/>
          </a:xfrm>
          <a:prstGeom prst="rect">
            <a:avLst/>
          </a:prstGeom>
          <a:solidFill>
            <a:schemeClr val="accent1"/>
          </a:solidFill>
          <a:ln w="9525">
            <a:solidFill>
              <a:schemeClr val="tx2"/>
            </a:solidFill>
            <a:miter lim="800000"/>
            <a:headEnd/>
            <a:tailEnd/>
          </a:ln>
        </p:spPr>
        <p:txBody>
          <a:bodyPr wrap="none" anchor="ctr"/>
          <a:lstStyle/>
          <a:p>
            <a:r>
              <a:rPr lang="de-DE" altLang="de-DE" sz="1400" dirty="0" smtClean="0">
                <a:solidFill>
                  <a:schemeClr val="bg1"/>
                </a:solidFill>
                <a:latin typeface="Calibri" panose="020F0502020204030204" pitchFamily="34" charset="0"/>
              </a:rPr>
              <a:t>Arbeitsplatzgestaltung</a:t>
            </a:r>
            <a:endParaRPr lang="de-DE" altLang="de-DE" sz="1400" dirty="0">
              <a:solidFill>
                <a:schemeClr val="bg1"/>
              </a:solidFill>
              <a:latin typeface="Calibri" panose="020F0502020204030204" pitchFamily="34" charset="0"/>
            </a:endParaRPr>
          </a:p>
        </p:txBody>
      </p:sp>
      <p:sp>
        <p:nvSpPr>
          <p:cNvPr id="11" name="Rectangle 8"/>
          <p:cNvSpPr>
            <a:spLocks noChangeArrowheads="1"/>
          </p:cNvSpPr>
          <p:nvPr/>
        </p:nvSpPr>
        <p:spPr bwMode="auto">
          <a:xfrm>
            <a:off x="72191" y="3279248"/>
            <a:ext cx="2875548" cy="512679"/>
          </a:xfrm>
          <a:prstGeom prst="rect">
            <a:avLst/>
          </a:prstGeom>
          <a:solidFill>
            <a:schemeClr val="accent1"/>
          </a:solidFill>
          <a:ln w="9525">
            <a:solidFill>
              <a:schemeClr val="tx2"/>
            </a:solidFill>
            <a:miter lim="800000"/>
            <a:headEnd/>
            <a:tailEnd/>
          </a:ln>
        </p:spPr>
        <p:txBody>
          <a:bodyPr wrap="none" anchor="ctr"/>
          <a:lstStyle/>
          <a:p>
            <a:r>
              <a:rPr lang="de-DE" altLang="de-DE" sz="1400" dirty="0" smtClean="0">
                <a:solidFill>
                  <a:schemeClr val="bg1"/>
                </a:solidFill>
                <a:latin typeface="Calibri" panose="020F0502020204030204" pitchFamily="34" charset="0"/>
              </a:rPr>
              <a:t>Beurteilung der Arbeitsbedingungen</a:t>
            </a:r>
            <a:endParaRPr lang="de-DE" altLang="de-DE" sz="1400" dirty="0">
              <a:solidFill>
                <a:schemeClr val="bg1"/>
              </a:solidFill>
              <a:latin typeface="Calibri" panose="020F0502020204030204" pitchFamily="34" charset="0"/>
            </a:endParaRPr>
          </a:p>
        </p:txBody>
      </p:sp>
      <p:sp>
        <p:nvSpPr>
          <p:cNvPr id="12" name="Rectangle 8"/>
          <p:cNvSpPr>
            <a:spLocks noChangeArrowheads="1"/>
          </p:cNvSpPr>
          <p:nvPr/>
        </p:nvSpPr>
        <p:spPr bwMode="auto">
          <a:xfrm>
            <a:off x="780585" y="4833692"/>
            <a:ext cx="2407799" cy="1285704"/>
          </a:xfrm>
          <a:prstGeom prst="rect">
            <a:avLst/>
          </a:prstGeom>
          <a:solidFill>
            <a:schemeClr val="accent1"/>
          </a:solidFill>
          <a:ln w="9525">
            <a:solidFill>
              <a:schemeClr val="tx2"/>
            </a:solidFill>
            <a:miter lim="800000"/>
            <a:headEnd/>
            <a:tailEnd/>
          </a:ln>
        </p:spPr>
        <p:txBody>
          <a:bodyPr wrap="none" anchor="ctr"/>
          <a:lstStyle/>
          <a:p>
            <a:r>
              <a:rPr lang="de-DE" altLang="de-DE" sz="1400" dirty="0" smtClean="0">
                <a:solidFill>
                  <a:schemeClr val="bg1"/>
                </a:solidFill>
                <a:latin typeface="Calibri" panose="020F0502020204030204" pitchFamily="34" charset="0"/>
              </a:rPr>
              <a:t>Entwicklungsmöglichkeiten</a:t>
            </a:r>
            <a:br>
              <a:rPr lang="de-DE" altLang="de-DE" sz="1400" dirty="0" smtClean="0">
                <a:solidFill>
                  <a:schemeClr val="bg1"/>
                </a:solidFill>
                <a:latin typeface="Calibri" panose="020F0502020204030204" pitchFamily="34" charset="0"/>
              </a:rPr>
            </a:br>
            <a:r>
              <a:rPr lang="de-DE" altLang="de-DE" sz="1400" dirty="0" smtClean="0">
                <a:solidFill>
                  <a:schemeClr val="bg1"/>
                </a:solidFill>
                <a:latin typeface="Calibri" panose="020F0502020204030204" pitchFamily="34" charset="0"/>
              </a:rPr>
              <a:t>Einsatzbedingungen</a:t>
            </a:r>
            <a:br>
              <a:rPr lang="de-DE" altLang="de-DE" sz="1400" dirty="0" smtClean="0">
                <a:solidFill>
                  <a:schemeClr val="bg1"/>
                </a:solidFill>
                <a:latin typeface="Calibri" panose="020F0502020204030204" pitchFamily="34" charset="0"/>
              </a:rPr>
            </a:br>
            <a:r>
              <a:rPr lang="de-DE" altLang="de-DE" sz="1400" dirty="0" smtClean="0">
                <a:solidFill>
                  <a:schemeClr val="bg1"/>
                </a:solidFill>
                <a:latin typeface="Calibri" panose="020F0502020204030204" pitchFamily="34" charset="0"/>
              </a:rPr>
              <a:t>Personalbindung</a:t>
            </a:r>
          </a:p>
          <a:p>
            <a:r>
              <a:rPr lang="de-DE" altLang="de-DE" sz="1400" dirty="0" smtClean="0">
                <a:solidFill>
                  <a:schemeClr val="bg1"/>
                </a:solidFill>
                <a:latin typeface="Calibri" panose="020F0502020204030204" pitchFamily="34" charset="0"/>
              </a:rPr>
              <a:t>Personalgesinnung</a:t>
            </a:r>
          </a:p>
          <a:p>
            <a:r>
              <a:rPr lang="de-DE" altLang="de-DE" sz="1400" dirty="0" smtClean="0">
                <a:solidFill>
                  <a:schemeClr val="bg1"/>
                </a:solidFill>
                <a:latin typeface="Calibri" panose="020F0502020204030204" pitchFamily="34" charset="0"/>
              </a:rPr>
              <a:t>Beruf und Familie</a:t>
            </a:r>
            <a:endParaRPr lang="de-DE" altLang="de-DE" sz="1400" dirty="0">
              <a:solidFill>
                <a:schemeClr val="bg1"/>
              </a:solidFill>
              <a:latin typeface="Calibri" panose="020F0502020204030204" pitchFamily="34" charset="0"/>
            </a:endParaRPr>
          </a:p>
        </p:txBody>
      </p:sp>
      <p:sp>
        <p:nvSpPr>
          <p:cNvPr id="13" name="Rectangle 8"/>
          <p:cNvSpPr>
            <a:spLocks noChangeArrowheads="1"/>
          </p:cNvSpPr>
          <p:nvPr/>
        </p:nvSpPr>
        <p:spPr bwMode="auto">
          <a:xfrm>
            <a:off x="4666053" y="5792249"/>
            <a:ext cx="1720516" cy="738086"/>
          </a:xfrm>
          <a:prstGeom prst="rect">
            <a:avLst/>
          </a:prstGeom>
          <a:solidFill>
            <a:schemeClr val="accent1"/>
          </a:solidFill>
          <a:ln w="9525">
            <a:solidFill>
              <a:schemeClr val="tx2"/>
            </a:solidFill>
            <a:miter lim="800000"/>
            <a:headEnd/>
            <a:tailEnd/>
          </a:ln>
        </p:spPr>
        <p:txBody>
          <a:bodyPr wrap="none" anchor="ctr"/>
          <a:lstStyle/>
          <a:p>
            <a:r>
              <a:rPr lang="de-DE" altLang="de-DE" sz="1400" dirty="0" smtClean="0">
                <a:solidFill>
                  <a:schemeClr val="bg1"/>
                </a:solidFill>
                <a:latin typeface="Calibri" panose="020F0502020204030204" pitchFamily="34" charset="0"/>
              </a:rPr>
              <a:t>Soziale Kriterien</a:t>
            </a:r>
            <a:br>
              <a:rPr lang="de-DE" altLang="de-DE" sz="1400" dirty="0" smtClean="0">
                <a:solidFill>
                  <a:schemeClr val="bg1"/>
                </a:solidFill>
                <a:latin typeface="Calibri" panose="020F0502020204030204" pitchFamily="34" charset="0"/>
              </a:rPr>
            </a:br>
            <a:r>
              <a:rPr lang="de-DE" altLang="de-DE" sz="1400" dirty="0" smtClean="0">
                <a:solidFill>
                  <a:schemeClr val="bg1"/>
                </a:solidFill>
                <a:latin typeface="Calibri" panose="020F0502020204030204" pitchFamily="34" charset="0"/>
              </a:rPr>
              <a:t>Erfahrungen der </a:t>
            </a:r>
            <a:br>
              <a:rPr lang="de-DE" altLang="de-DE" sz="1400" dirty="0" smtClean="0">
                <a:solidFill>
                  <a:schemeClr val="bg1"/>
                </a:solidFill>
                <a:latin typeface="Calibri" panose="020F0502020204030204" pitchFamily="34" charset="0"/>
              </a:rPr>
            </a:br>
            <a:r>
              <a:rPr lang="de-DE" altLang="de-DE" sz="1400" dirty="0" smtClean="0">
                <a:solidFill>
                  <a:schemeClr val="bg1"/>
                </a:solidFill>
                <a:latin typeface="Calibri" panose="020F0502020204030204" pitchFamily="34" charset="0"/>
              </a:rPr>
              <a:t>Beschäftigten</a:t>
            </a:r>
            <a:endParaRPr lang="de-DE" altLang="de-DE" sz="1400" dirty="0">
              <a:solidFill>
                <a:schemeClr val="bg1"/>
              </a:solidFill>
              <a:latin typeface="Calibri" panose="020F0502020204030204" pitchFamily="34" charset="0"/>
            </a:endParaRPr>
          </a:p>
        </p:txBody>
      </p:sp>
      <p:sp>
        <p:nvSpPr>
          <p:cNvPr id="14" name="Rectangle 8"/>
          <p:cNvSpPr>
            <a:spLocks noChangeArrowheads="1"/>
          </p:cNvSpPr>
          <p:nvPr/>
        </p:nvSpPr>
        <p:spPr bwMode="auto">
          <a:xfrm>
            <a:off x="7011034" y="4187655"/>
            <a:ext cx="1964524" cy="841542"/>
          </a:xfrm>
          <a:prstGeom prst="rect">
            <a:avLst/>
          </a:prstGeom>
          <a:solidFill>
            <a:schemeClr val="accent1"/>
          </a:solidFill>
          <a:ln w="9525">
            <a:solidFill>
              <a:schemeClr val="tx2"/>
            </a:solidFill>
            <a:miter lim="800000"/>
            <a:headEnd/>
            <a:tailEnd/>
          </a:ln>
        </p:spPr>
        <p:txBody>
          <a:bodyPr wrap="none" anchor="ctr"/>
          <a:lstStyle/>
          <a:p>
            <a:r>
              <a:rPr lang="de-DE" altLang="de-DE" sz="1400" dirty="0" smtClean="0">
                <a:solidFill>
                  <a:schemeClr val="bg1"/>
                </a:solidFill>
                <a:latin typeface="Calibri" panose="020F0502020204030204" pitchFamily="34" charset="0"/>
              </a:rPr>
              <a:t>Arbeitskultur – Werte</a:t>
            </a:r>
          </a:p>
          <a:p>
            <a:r>
              <a:rPr lang="de-DE" altLang="de-DE" sz="1400" dirty="0" smtClean="0">
                <a:solidFill>
                  <a:schemeClr val="bg1"/>
                </a:solidFill>
                <a:latin typeface="Calibri" panose="020F0502020204030204" pitchFamily="34" charset="0"/>
              </a:rPr>
              <a:t>Fairness</a:t>
            </a:r>
          </a:p>
          <a:p>
            <a:r>
              <a:rPr lang="de-DE" altLang="de-DE" sz="1400" dirty="0" smtClean="0">
                <a:solidFill>
                  <a:schemeClr val="bg1"/>
                </a:solidFill>
                <a:latin typeface="Calibri" panose="020F0502020204030204" pitchFamily="34" charset="0"/>
              </a:rPr>
              <a:t>Gesprächskultur</a:t>
            </a:r>
            <a:endParaRPr lang="de-DE" altLang="de-DE" sz="1400" dirty="0">
              <a:solidFill>
                <a:schemeClr val="bg1"/>
              </a:solidFill>
              <a:latin typeface="Calibri" panose="020F0502020204030204" pitchFamily="34" charset="0"/>
            </a:endParaRPr>
          </a:p>
        </p:txBody>
      </p:sp>
      <p:sp>
        <p:nvSpPr>
          <p:cNvPr id="15" name="Rectangle 8"/>
          <p:cNvSpPr>
            <a:spLocks noChangeArrowheads="1"/>
          </p:cNvSpPr>
          <p:nvPr/>
        </p:nvSpPr>
        <p:spPr bwMode="auto">
          <a:xfrm>
            <a:off x="6809873" y="3243152"/>
            <a:ext cx="2165685" cy="737621"/>
          </a:xfrm>
          <a:prstGeom prst="rect">
            <a:avLst/>
          </a:prstGeom>
          <a:solidFill>
            <a:schemeClr val="accent1"/>
          </a:solidFill>
          <a:ln w="9525">
            <a:solidFill>
              <a:schemeClr val="tx2"/>
            </a:solidFill>
            <a:miter lim="800000"/>
            <a:headEnd/>
            <a:tailEnd/>
          </a:ln>
        </p:spPr>
        <p:txBody>
          <a:bodyPr wrap="none" anchor="ctr"/>
          <a:lstStyle/>
          <a:p>
            <a:r>
              <a:rPr lang="de-DE" altLang="de-DE" sz="1400" dirty="0" smtClean="0">
                <a:solidFill>
                  <a:schemeClr val="bg1"/>
                </a:solidFill>
                <a:latin typeface="Calibri" panose="020F0502020204030204" pitchFamily="34" charset="0"/>
              </a:rPr>
              <a:t>Wertschätzung</a:t>
            </a:r>
          </a:p>
          <a:p>
            <a:r>
              <a:rPr lang="de-DE" altLang="de-DE" sz="1400" dirty="0" smtClean="0">
                <a:solidFill>
                  <a:schemeClr val="bg1"/>
                </a:solidFill>
                <a:latin typeface="Calibri" panose="020F0502020204030204" pitchFamily="34" charset="0"/>
              </a:rPr>
              <a:t>Handlungsspielräume</a:t>
            </a:r>
            <a:br>
              <a:rPr lang="de-DE" altLang="de-DE" sz="1400" dirty="0" smtClean="0">
                <a:solidFill>
                  <a:schemeClr val="bg1"/>
                </a:solidFill>
                <a:latin typeface="Calibri" panose="020F0502020204030204" pitchFamily="34" charset="0"/>
              </a:rPr>
            </a:br>
            <a:r>
              <a:rPr lang="de-DE" altLang="de-DE" sz="1400" dirty="0" smtClean="0">
                <a:solidFill>
                  <a:schemeClr val="bg1"/>
                </a:solidFill>
                <a:latin typeface="Calibri" panose="020F0502020204030204" pitchFamily="34" charset="0"/>
              </a:rPr>
              <a:t>Gesundheit Unternehmer</a:t>
            </a:r>
            <a:endParaRPr lang="de-DE" altLang="de-DE" sz="1400" dirty="0">
              <a:solidFill>
                <a:schemeClr val="bg1"/>
              </a:solidFill>
              <a:latin typeface="Calibri" panose="020F0502020204030204" pitchFamily="34" charset="0"/>
            </a:endParaRPr>
          </a:p>
        </p:txBody>
      </p:sp>
      <p:sp>
        <p:nvSpPr>
          <p:cNvPr id="16" name="Rectangle 8"/>
          <p:cNvSpPr>
            <a:spLocks noChangeArrowheads="1"/>
          </p:cNvSpPr>
          <p:nvPr/>
        </p:nvSpPr>
        <p:spPr bwMode="auto">
          <a:xfrm>
            <a:off x="6150776" y="5157865"/>
            <a:ext cx="1720516" cy="512679"/>
          </a:xfrm>
          <a:prstGeom prst="rect">
            <a:avLst/>
          </a:prstGeom>
          <a:solidFill>
            <a:schemeClr val="accent1"/>
          </a:solidFill>
          <a:ln w="9525">
            <a:solidFill>
              <a:schemeClr val="tx2"/>
            </a:solidFill>
            <a:miter lim="800000"/>
            <a:headEnd/>
            <a:tailEnd/>
          </a:ln>
        </p:spPr>
        <p:txBody>
          <a:bodyPr wrap="none" anchor="ctr"/>
          <a:lstStyle/>
          <a:p>
            <a:r>
              <a:rPr lang="de-DE" altLang="de-DE" sz="1400" dirty="0" smtClean="0">
                <a:solidFill>
                  <a:schemeClr val="bg1"/>
                </a:solidFill>
                <a:latin typeface="Calibri" panose="020F0502020204030204" pitchFamily="34" charset="0"/>
              </a:rPr>
              <a:t>Eignung der Person</a:t>
            </a:r>
            <a:endParaRPr lang="de-DE" altLang="de-DE" sz="1400" dirty="0">
              <a:solidFill>
                <a:schemeClr val="bg1"/>
              </a:solidFill>
              <a:latin typeface="Calibri" panose="020F0502020204030204" pitchFamily="34" charset="0"/>
            </a:endParaRPr>
          </a:p>
        </p:txBody>
      </p:sp>
      <p:sp>
        <p:nvSpPr>
          <p:cNvPr id="17" name="Rectangle 8"/>
          <p:cNvSpPr>
            <a:spLocks noChangeArrowheads="1"/>
          </p:cNvSpPr>
          <p:nvPr/>
        </p:nvSpPr>
        <p:spPr bwMode="auto">
          <a:xfrm>
            <a:off x="6350473" y="2198093"/>
            <a:ext cx="1987410" cy="817479"/>
          </a:xfrm>
          <a:prstGeom prst="rect">
            <a:avLst/>
          </a:prstGeom>
          <a:solidFill>
            <a:schemeClr val="accent1"/>
          </a:solidFill>
          <a:ln w="9525">
            <a:solidFill>
              <a:schemeClr val="tx2"/>
            </a:solidFill>
            <a:miter lim="800000"/>
            <a:headEnd/>
            <a:tailEnd/>
          </a:ln>
        </p:spPr>
        <p:txBody>
          <a:bodyPr wrap="none" anchor="ctr"/>
          <a:lstStyle/>
          <a:p>
            <a:r>
              <a:rPr lang="de-DE" altLang="de-DE" sz="1400" dirty="0" smtClean="0">
                <a:solidFill>
                  <a:schemeClr val="bg1"/>
                </a:solidFill>
                <a:latin typeface="Calibri" panose="020F0502020204030204" pitchFamily="34" charset="0"/>
              </a:rPr>
              <a:t>Personaleinsatz</a:t>
            </a:r>
            <a:br>
              <a:rPr lang="de-DE" altLang="de-DE" sz="1400" dirty="0" smtClean="0">
                <a:solidFill>
                  <a:schemeClr val="bg1"/>
                </a:solidFill>
                <a:latin typeface="Calibri" panose="020F0502020204030204" pitchFamily="34" charset="0"/>
              </a:rPr>
            </a:br>
            <a:r>
              <a:rPr lang="de-DE" altLang="de-DE" sz="1400" dirty="0" smtClean="0">
                <a:solidFill>
                  <a:schemeClr val="bg1"/>
                </a:solidFill>
                <a:latin typeface="Calibri" panose="020F0502020204030204" pitchFamily="34" charset="0"/>
              </a:rPr>
              <a:t>Fluktuation</a:t>
            </a:r>
            <a:br>
              <a:rPr lang="de-DE" altLang="de-DE" sz="1400" dirty="0" smtClean="0">
                <a:solidFill>
                  <a:schemeClr val="bg1"/>
                </a:solidFill>
                <a:latin typeface="Calibri" panose="020F0502020204030204" pitchFamily="34" charset="0"/>
              </a:rPr>
            </a:br>
            <a:r>
              <a:rPr lang="de-DE" altLang="de-DE" sz="1400" dirty="0" smtClean="0">
                <a:solidFill>
                  <a:schemeClr val="bg1"/>
                </a:solidFill>
                <a:latin typeface="Calibri" panose="020F0502020204030204" pitchFamily="34" charset="0"/>
              </a:rPr>
              <a:t>Qualifikation</a:t>
            </a:r>
            <a:endParaRPr lang="de-DE" altLang="de-DE" sz="1400" dirty="0">
              <a:solidFill>
                <a:schemeClr val="bg1"/>
              </a:solidFill>
              <a:latin typeface="Calibri" panose="020F0502020204030204" pitchFamily="34" charset="0"/>
            </a:endParaRPr>
          </a:p>
        </p:txBody>
      </p:sp>
      <p:cxnSp>
        <p:nvCxnSpPr>
          <p:cNvPr id="24" name="Gerade Verbindung mit Pfeil 23"/>
          <p:cNvCxnSpPr/>
          <p:nvPr/>
        </p:nvCxnSpPr>
        <p:spPr>
          <a:xfrm flipH="1">
            <a:off x="2971804" y="2486357"/>
            <a:ext cx="9745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Gerade Verbindung mit Pfeil 26"/>
          <p:cNvCxnSpPr/>
          <p:nvPr/>
        </p:nvCxnSpPr>
        <p:spPr>
          <a:xfrm flipH="1">
            <a:off x="2971804" y="3146896"/>
            <a:ext cx="974547" cy="185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Gerade Verbindung mit Pfeil 28"/>
          <p:cNvCxnSpPr/>
          <p:nvPr/>
        </p:nvCxnSpPr>
        <p:spPr>
          <a:xfrm flipH="1">
            <a:off x="2418347" y="4089061"/>
            <a:ext cx="1528004" cy="410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Gerade Verbindung mit Pfeil 35"/>
          <p:cNvCxnSpPr/>
          <p:nvPr/>
        </p:nvCxnSpPr>
        <p:spPr>
          <a:xfrm flipH="1">
            <a:off x="3188384" y="4725404"/>
            <a:ext cx="757967" cy="303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Gerade Verbindung mit Pfeil 61"/>
          <p:cNvCxnSpPr/>
          <p:nvPr/>
        </p:nvCxnSpPr>
        <p:spPr>
          <a:xfrm>
            <a:off x="4944982" y="2803358"/>
            <a:ext cx="129001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Gerade Verbindung mit Pfeil 64"/>
          <p:cNvCxnSpPr/>
          <p:nvPr/>
        </p:nvCxnSpPr>
        <p:spPr>
          <a:xfrm>
            <a:off x="4872790" y="3465096"/>
            <a:ext cx="18648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1744552" y="1364154"/>
            <a:ext cx="5734421" cy="523220"/>
          </a:xfrm>
          <a:prstGeom prst="rect">
            <a:avLst/>
          </a:prstGeom>
        </p:spPr>
        <p:txBody>
          <a:bodyPr wrap="square">
            <a:spAutoFit/>
          </a:bodyPr>
          <a:lstStyle/>
          <a:p>
            <a:r>
              <a:rPr lang="de-DE" altLang="de-DE" sz="2800" dirty="0">
                <a:latin typeface="Calibri" panose="020F0502020204030204" pitchFamily="34" charset="0"/>
              </a:rPr>
              <a:t>Demografiethemen </a:t>
            </a:r>
            <a:r>
              <a:rPr lang="de-DE" altLang="de-DE" sz="2800" dirty="0" smtClean="0">
                <a:latin typeface="Calibri" panose="020F0502020204030204" pitchFamily="34" charset="0"/>
              </a:rPr>
              <a:t>integriert!</a:t>
            </a:r>
            <a:endParaRPr lang="de-DE" altLang="de-DE" sz="2800" dirty="0">
              <a:latin typeface="Calibri" panose="020F0502020204030204" pitchFamily="34" charset="0"/>
            </a:endParaRP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22</a:t>
            </a:fld>
            <a:endParaRPr lang="de-DE" dirty="0"/>
          </a:p>
        </p:txBody>
      </p:sp>
      <p:sp>
        <p:nvSpPr>
          <p:cNvPr id="10" name="Rechteck 9"/>
          <p:cNvSpPr/>
          <p:nvPr/>
        </p:nvSpPr>
        <p:spPr>
          <a:xfrm>
            <a:off x="2569273" y="1405400"/>
            <a:ext cx="4005455" cy="461665"/>
          </a:xfrm>
          <a:prstGeom prst="rect">
            <a:avLst/>
          </a:prstGeom>
          <a:ln>
            <a:solidFill>
              <a:schemeClr val="accent2"/>
            </a:solidFill>
          </a:ln>
        </p:spPr>
        <p:txBody>
          <a:bodyPr wrap="none">
            <a:spAutoFit/>
          </a:bodyPr>
          <a:lstStyle/>
          <a:p>
            <a:pPr defTabSz="777875">
              <a:spcBef>
                <a:spcPct val="60000"/>
              </a:spcBef>
              <a:spcAft>
                <a:spcPct val="10000"/>
              </a:spcAft>
            </a:pPr>
            <a:r>
              <a:rPr lang="de-DE" altLang="de-DE" dirty="0" smtClean="0">
                <a:solidFill>
                  <a:schemeClr val="accent1"/>
                </a:solidFill>
                <a:latin typeface="Calibri" panose="020F0502020204030204" pitchFamily="34" charset="0"/>
              </a:rPr>
              <a:t>Selbstbewertungsinstrument</a:t>
            </a:r>
            <a:r>
              <a:rPr lang="de-DE" altLang="de-DE" sz="1700" dirty="0" smtClean="0">
                <a:latin typeface="Calibri" panose="020F0502020204030204" pitchFamily="34" charset="0"/>
              </a:rPr>
              <a:t> </a:t>
            </a:r>
            <a:endParaRPr lang="de-DE" altLang="de-DE" sz="1700" dirty="0">
              <a:latin typeface="Calibri" panose="020F0502020204030204" pitchFamily="34" charset="0"/>
            </a:endParaRPr>
          </a:p>
        </p:txBody>
      </p:sp>
      <p:sp>
        <p:nvSpPr>
          <p:cNvPr id="11" name="Rechteck 10"/>
          <p:cNvSpPr/>
          <p:nvPr/>
        </p:nvSpPr>
        <p:spPr>
          <a:xfrm>
            <a:off x="2569272" y="2033337"/>
            <a:ext cx="4005455" cy="3342453"/>
          </a:xfrm>
          <a:prstGeom prst="rect">
            <a:avLst/>
          </a:prstGeom>
        </p:spPr>
        <p:txBody>
          <a:bodyPr wrap="square">
            <a:spAutoFit/>
          </a:bodyPr>
          <a:lstStyle/>
          <a:p>
            <a:pPr defTabSz="777875">
              <a:spcBef>
                <a:spcPct val="60000"/>
              </a:spcBef>
              <a:spcAft>
                <a:spcPct val="10000"/>
              </a:spcAft>
            </a:pPr>
            <a:r>
              <a:rPr lang="de-DE" altLang="de-DE" dirty="0" smtClean="0">
                <a:latin typeface="Calibri" panose="020F0502020204030204" pitchFamily="34" charset="0"/>
              </a:rPr>
              <a:t>systematische und kurze </a:t>
            </a:r>
            <a:br>
              <a:rPr lang="de-DE" altLang="de-DE" dirty="0" smtClean="0">
                <a:latin typeface="Calibri" panose="020F0502020204030204" pitchFamily="34" charset="0"/>
              </a:rPr>
            </a:br>
            <a:r>
              <a:rPr lang="de-DE" altLang="de-DE" dirty="0" smtClean="0">
                <a:latin typeface="Calibri" panose="020F0502020204030204" pitchFamily="34" charset="0"/>
              </a:rPr>
              <a:t>Potenzialanalyse </a:t>
            </a:r>
          </a:p>
          <a:p>
            <a:pPr defTabSz="777875">
              <a:spcBef>
                <a:spcPct val="60000"/>
              </a:spcBef>
              <a:spcAft>
                <a:spcPct val="10000"/>
              </a:spcAft>
            </a:pPr>
            <a:endParaRPr lang="de-DE" altLang="de-DE" dirty="0" smtClean="0">
              <a:latin typeface="Calibri" panose="020F0502020204030204" pitchFamily="34" charset="0"/>
            </a:endParaRPr>
          </a:p>
          <a:p>
            <a:pPr defTabSz="777875">
              <a:spcBef>
                <a:spcPct val="60000"/>
              </a:spcBef>
              <a:spcAft>
                <a:spcPct val="10000"/>
              </a:spcAft>
            </a:pPr>
            <a:r>
              <a:rPr lang="de-DE" altLang="de-DE" dirty="0" smtClean="0">
                <a:latin typeface="Calibri" panose="020F0502020204030204" pitchFamily="34" charset="0"/>
              </a:rPr>
              <a:t>Maßnahmenfestlegung </a:t>
            </a:r>
          </a:p>
          <a:p>
            <a:pPr defTabSz="777875">
              <a:spcBef>
                <a:spcPct val="60000"/>
              </a:spcBef>
              <a:spcAft>
                <a:spcPct val="10000"/>
              </a:spcAft>
            </a:pPr>
            <a:endParaRPr lang="de-DE" altLang="de-DE" dirty="0" smtClean="0">
              <a:latin typeface="Calibri" panose="020F0502020204030204" pitchFamily="34" charset="0"/>
            </a:endParaRPr>
          </a:p>
          <a:p>
            <a:pPr defTabSz="777875">
              <a:spcBef>
                <a:spcPct val="60000"/>
              </a:spcBef>
              <a:spcAft>
                <a:spcPct val="10000"/>
              </a:spcAft>
            </a:pPr>
            <a:r>
              <a:rPr lang="de-DE" altLang="de-DE" dirty="0" smtClean="0">
                <a:latin typeface="Calibri" panose="020F0502020204030204" pitchFamily="34" charset="0"/>
              </a:rPr>
              <a:t>Verbesserungsprozess</a:t>
            </a:r>
            <a:endParaRPr lang="de-DE" altLang="de-DE" dirty="0">
              <a:latin typeface="Calibri" panose="020F0502020204030204" pitchFamily="34" charset="0"/>
            </a:endParaRPr>
          </a:p>
        </p:txBody>
      </p:sp>
      <p:sp>
        <p:nvSpPr>
          <p:cNvPr id="12" name="Rechteck 11"/>
          <p:cNvSpPr/>
          <p:nvPr/>
        </p:nvSpPr>
        <p:spPr>
          <a:xfrm>
            <a:off x="3211229" y="5715577"/>
            <a:ext cx="2769669" cy="461665"/>
          </a:xfrm>
          <a:prstGeom prst="rect">
            <a:avLst/>
          </a:prstGeom>
        </p:spPr>
        <p:txBody>
          <a:bodyPr wrap="none">
            <a:spAutoFit/>
          </a:bodyPr>
          <a:lstStyle/>
          <a:p>
            <a:r>
              <a:rPr lang="de-DE" altLang="de-DE" dirty="0" smtClean="0">
                <a:solidFill>
                  <a:schemeClr val="accent2"/>
                </a:solidFill>
                <a:latin typeface="Calibri" panose="020F0502020204030204" pitchFamily="34" charset="0"/>
              </a:rPr>
              <a:t>Keine Zertifizierung!</a:t>
            </a:r>
            <a:endParaRPr lang="de-DE" altLang="de-DE" dirty="0">
              <a:solidFill>
                <a:schemeClr val="accent2"/>
              </a:solidFill>
              <a:latin typeface="Calibri" panose="020F0502020204030204" pitchFamily="34" charset="0"/>
            </a:endParaRPr>
          </a:p>
        </p:txBody>
      </p:sp>
      <p:sp>
        <p:nvSpPr>
          <p:cNvPr id="13" name="Pfeil nach unten 12"/>
          <p:cNvSpPr/>
          <p:nvPr/>
        </p:nvSpPr>
        <p:spPr>
          <a:xfrm>
            <a:off x="4343395" y="2839456"/>
            <a:ext cx="300789" cy="818147"/>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Pfeil nach unten 13"/>
          <p:cNvSpPr/>
          <p:nvPr/>
        </p:nvSpPr>
        <p:spPr>
          <a:xfrm>
            <a:off x="4343395" y="4102768"/>
            <a:ext cx="300789" cy="818147"/>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Nach links gekrümmter Pfeil 15"/>
          <p:cNvSpPr/>
          <p:nvPr/>
        </p:nvSpPr>
        <p:spPr>
          <a:xfrm rot="10800000" flipH="1">
            <a:off x="6256424" y="2791328"/>
            <a:ext cx="1052234" cy="1983286"/>
          </a:xfrm>
          <a:prstGeom prst="curvedLef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pic>
        <p:nvPicPr>
          <p:cNvPr id="17" name="Grafik 13" descr="Titel Check.jpg"/>
          <p:cNvPicPr>
            <a:picLocks noChangeAspect="1"/>
          </p:cNvPicPr>
          <p:nvPr/>
        </p:nvPicPr>
        <p:blipFill>
          <a:blip r:embed="rId2" cstate="print"/>
          <a:srcRect/>
          <a:stretch>
            <a:fillRect/>
          </a:stretch>
        </p:blipFill>
        <p:spPr bwMode="auto">
          <a:xfrm>
            <a:off x="572573" y="2353235"/>
            <a:ext cx="1866682" cy="2628041"/>
          </a:xfrm>
          <a:prstGeom prst="rect">
            <a:avLst/>
          </a:prstGeom>
          <a:noFill/>
          <a:ln w="9525">
            <a:noFill/>
            <a:miter lim="800000"/>
            <a:headEnd/>
            <a:tailEnd/>
          </a:ln>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altLang="de-DE" sz="2000" b="1" dirty="0" smtClean="0">
                <a:solidFill>
                  <a:schemeClr val="accent2"/>
                </a:solidFill>
                <a:latin typeface="Calibri" panose="020F0502020204030204" pitchFamily="34" charset="0"/>
              </a:rPr>
              <a:t>Kein Audit.</a:t>
            </a:r>
          </a:p>
          <a:p>
            <a:r>
              <a:rPr lang="de-DE" altLang="de-DE" sz="2000" b="1" dirty="0" smtClean="0">
                <a:solidFill>
                  <a:schemeClr val="accent2"/>
                </a:solidFill>
                <a:latin typeface="Calibri" panose="020F0502020204030204" pitchFamily="34" charset="0"/>
              </a:rPr>
              <a:t>Keine Zertifizierung.</a:t>
            </a:r>
          </a:p>
          <a:p>
            <a:pPr lvl="1"/>
            <a:endParaRPr lang="de-DE" sz="2200" dirty="0" smtClean="0"/>
          </a:p>
          <a:p>
            <a:pPr lvl="1"/>
            <a:endParaRPr lang="de-DE" sz="2200" dirty="0" smtClean="0"/>
          </a:p>
          <a:p>
            <a:pPr lvl="1"/>
            <a:endParaRPr lang="de-DE" sz="2200" dirty="0" smtClean="0"/>
          </a:p>
          <a:p>
            <a:r>
              <a:rPr lang="de-DE" altLang="de-DE" b="1" dirty="0" smtClean="0">
                <a:latin typeface="Calibri" panose="020F0502020204030204" pitchFamily="34" charset="0"/>
              </a:rPr>
              <a:t>Möglichkeit zur </a:t>
            </a:r>
          </a:p>
          <a:p>
            <a:r>
              <a:rPr lang="de-DE" altLang="de-DE" b="1" dirty="0" smtClean="0">
                <a:latin typeface="Calibri" panose="020F0502020204030204" pitchFamily="34" charset="0"/>
              </a:rPr>
              <a:t>Selbstbewertung </a:t>
            </a:r>
          </a:p>
          <a:p>
            <a:r>
              <a:rPr lang="de-DE" altLang="de-DE" b="1" dirty="0" smtClean="0">
                <a:latin typeface="Calibri" panose="020F0502020204030204" pitchFamily="34" charset="0"/>
              </a:rPr>
              <a:t>und Selbsterklärung</a:t>
            </a:r>
          </a:p>
          <a:p>
            <a:pPr lvl="1"/>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23</a:t>
            </a:fld>
            <a:endParaRPr lang="de-DE" dirty="0"/>
          </a:p>
        </p:txBody>
      </p:sp>
      <p:pic>
        <p:nvPicPr>
          <p:cNvPr id="7" name="Grafik 1"/>
          <p:cNvPicPr>
            <a:picLocks noChangeAspect="1"/>
          </p:cNvPicPr>
          <p:nvPr/>
        </p:nvPicPr>
        <p:blipFill>
          <a:blip r:embed="rId2" cstate="print"/>
          <a:srcRect/>
          <a:stretch>
            <a:fillRect/>
          </a:stretch>
        </p:blipFill>
        <p:spPr bwMode="auto">
          <a:xfrm>
            <a:off x="5064208" y="1400977"/>
            <a:ext cx="3313310" cy="4776266"/>
          </a:xfrm>
          <a:prstGeom prst="rect">
            <a:avLst/>
          </a:prstGeom>
          <a:noFill/>
          <a:ln w="9525">
            <a:noFill/>
            <a:miter lim="800000"/>
            <a:headEnd/>
            <a:tailEnd/>
          </a:ln>
        </p:spPr>
      </p:pic>
      <p:sp>
        <p:nvSpPr>
          <p:cNvPr id="8" name="Pfeil nach unten 7"/>
          <p:cNvSpPr/>
          <p:nvPr/>
        </p:nvSpPr>
        <p:spPr>
          <a:xfrm>
            <a:off x="831910" y="2303696"/>
            <a:ext cx="599851" cy="1082841"/>
          </a:xfrm>
          <a:prstGeom prst="down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Nach oben gebogener Pfeil 8"/>
          <p:cNvSpPr/>
          <p:nvPr/>
        </p:nvSpPr>
        <p:spPr>
          <a:xfrm rot="5400000">
            <a:off x="2365974" y="3188370"/>
            <a:ext cx="1133314" cy="3871819"/>
          </a:xfrm>
          <a:prstGeom prst="bentUpArrow">
            <a:avLst>
              <a:gd name="adj1" fmla="val 25000"/>
              <a:gd name="adj2" fmla="val 28049"/>
              <a:gd name="adj3" fmla="val 2500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numCol="1"/>
          <a:lstStyle/>
          <a:p>
            <a:pPr algn="just"/>
            <a:endParaRPr lang="de-DE" altLang="de-DE" sz="2200" dirty="0" smtClean="0">
              <a:latin typeface="+mn-lt"/>
            </a:endParaRPr>
          </a:p>
          <a:p>
            <a:pPr algn="just"/>
            <a:endParaRPr lang="de-DE" altLang="de-DE" sz="2200" dirty="0" smtClean="0">
              <a:latin typeface="+mn-lt"/>
            </a:endParaRPr>
          </a:p>
          <a:p>
            <a:pPr lvl="4" algn="just"/>
            <a:endParaRPr lang="de-DE" altLang="de-DE" sz="2000" dirty="0" smtClean="0">
              <a:latin typeface="+mn-lt"/>
            </a:endParaRPr>
          </a:p>
          <a:p>
            <a:pPr lvl="4" algn="just"/>
            <a:endParaRPr lang="de-DE" altLang="de-DE" sz="2000" dirty="0" smtClean="0">
              <a:latin typeface="+mn-lt"/>
            </a:endParaRPr>
          </a:p>
          <a:p>
            <a:pPr lvl="1" algn="just"/>
            <a:endParaRPr lang="de-DE" sz="2000" dirty="0" smtClean="0">
              <a:latin typeface="+mn-lt"/>
            </a:endParaRPr>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24</a:t>
            </a:fld>
            <a:endParaRPr lang="de-DE" dirty="0"/>
          </a:p>
        </p:txBody>
      </p:sp>
      <p:pic>
        <p:nvPicPr>
          <p:cNvPr id="7" name="Grafik 13" descr="Titel Check.jpg"/>
          <p:cNvPicPr>
            <a:picLocks noChangeAspect="1"/>
          </p:cNvPicPr>
          <p:nvPr/>
        </p:nvPicPr>
        <p:blipFill>
          <a:blip r:embed="rId2" cstate="print"/>
          <a:srcRect/>
          <a:stretch>
            <a:fillRect/>
          </a:stretch>
        </p:blipFill>
        <p:spPr bwMode="auto">
          <a:xfrm>
            <a:off x="627366" y="1728286"/>
            <a:ext cx="2663825" cy="3752850"/>
          </a:xfrm>
          <a:prstGeom prst="rect">
            <a:avLst/>
          </a:prstGeom>
          <a:noFill/>
          <a:ln w="9525">
            <a:noFill/>
            <a:miter lim="800000"/>
            <a:headEnd/>
            <a:tailEnd/>
          </a:ln>
        </p:spPr>
      </p:pic>
      <p:sp>
        <p:nvSpPr>
          <p:cNvPr id="8" name="Eingekerbter Richtungspfeil 7"/>
          <p:cNvSpPr/>
          <p:nvPr/>
        </p:nvSpPr>
        <p:spPr>
          <a:xfrm>
            <a:off x="3387447" y="1987832"/>
            <a:ext cx="330311" cy="385010"/>
          </a:xfrm>
          <a:prstGeom prst="chevron">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9" name="Eingekerbter Richtungspfeil 8"/>
          <p:cNvSpPr/>
          <p:nvPr/>
        </p:nvSpPr>
        <p:spPr>
          <a:xfrm>
            <a:off x="3387447" y="2609717"/>
            <a:ext cx="330311" cy="385010"/>
          </a:xfrm>
          <a:prstGeom prst="chevron">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0" name="Eingekerbter Richtungspfeil 9"/>
          <p:cNvSpPr/>
          <p:nvPr/>
        </p:nvSpPr>
        <p:spPr>
          <a:xfrm>
            <a:off x="3387447" y="3222751"/>
            <a:ext cx="330311" cy="385010"/>
          </a:xfrm>
          <a:prstGeom prst="chevron">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1" name="Eingekerbter Richtungspfeil 10"/>
          <p:cNvSpPr/>
          <p:nvPr/>
        </p:nvSpPr>
        <p:spPr>
          <a:xfrm>
            <a:off x="3398032" y="3941775"/>
            <a:ext cx="330311" cy="385010"/>
          </a:xfrm>
          <a:prstGeom prst="chevron">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2" name="Eingekerbter Richtungspfeil 11"/>
          <p:cNvSpPr/>
          <p:nvPr/>
        </p:nvSpPr>
        <p:spPr>
          <a:xfrm>
            <a:off x="3390739" y="4685320"/>
            <a:ext cx="330311" cy="385010"/>
          </a:xfrm>
          <a:prstGeom prst="chevron">
            <a:avLst/>
          </a:prstGeom>
          <a:solidFill>
            <a:schemeClr val="accent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14" name="Text Box 10"/>
          <p:cNvSpPr txBox="1">
            <a:spLocks noChangeArrowheads="1"/>
          </p:cNvSpPr>
          <p:nvPr/>
        </p:nvSpPr>
        <p:spPr bwMode="auto">
          <a:xfrm>
            <a:off x="3778532" y="1857305"/>
            <a:ext cx="3873500" cy="3477875"/>
          </a:xfrm>
          <a:prstGeom prst="rect">
            <a:avLst/>
          </a:prstGeom>
          <a:noFill/>
          <a:ln w="9525">
            <a:noFill/>
            <a:miter lim="800000"/>
            <a:headEnd/>
            <a:tailEnd/>
          </a:ln>
        </p:spPr>
        <p:txBody>
          <a:bodyPr wrap="square">
            <a:spAutoFit/>
          </a:bodyPr>
          <a:lstStyle/>
          <a:p>
            <a:pPr algn="l" eaLnBrk="0" hangingPunct="0">
              <a:spcBef>
                <a:spcPct val="40000"/>
              </a:spcBef>
              <a:spcAft>
                <a:spcPct val="10000"/>
              </a:spcAft>
            </a:pPr>
            <a:r>
              <a:rPr lang="de-DE" altLang="de-DE" sz="2000" dirty="0">
                <a:latin typeface="Calibri" panose="020F0502020204030204" pitchFamily="34" charset="0"/>
              </a:rPr>
              <a:t>Check „Wo liegen bei</a:t>
            </a:r>
            <a:br>
              <a:rPr lang="de-DE" altLang="de-DE" sz="2000" dirty="0">
                <a:latin typeface="Calibri" panose="020F0502020204030204" pitchFamily="34" charset="0"/>
              </a:rPr>
            </a:br>
            <a:r>
              <a:rPr lang="de-DE" altLang="de-DE" sz="2000" dirty="0">
                <a:latin typeface="Calibri" panose="020F0502020204030204" pitchFamily="34" charset="0"/>
              </a:rPr>
              <a:t>uns verborgene Potenziale</a:t>
            </a:r>
            <a:r>
              <a:rPr lang="de-DE" altLang="de-DE" sz="2000" dirty="0" smtClean="0">
                <a:latin typeface="Calibri" panose="020F0502020204030204" pitchFamily="34" charset="0"/>
              </a:rPr>
              <a:t>?“</a:t>
            </a:r>
          </a:p>
          <a:p>
            <a:pPr algn="l" eaLnBrk="0" hangingPunct="0">
              <a:spcBef>
                <a:spcPct val="40000"/>
              </a:spcBef>
              <a:spcAft>
                <a:spcPct val="10000"/>
              </a:spcAft>
            </a:pPr>
            <a:r>
              <a:rPr lang="de-DE" altLang="de-DE" sz="2000" dirty="0" smtClean="0">
                <a:latin typeface="Calibri" panose="020F0502020204030204" pitchFamily="34" charset="0"/>
              </a:rPr>
              <a:t>Jedes Thema </a:t>
            </a:r>
            <a:r>
              <a:rPr lang="de-DE" altLang="de-DE" sz="2000" dirty="0">
                <a:latin typeface="Calibri" panose="020F0502020204030204" pitchFamily="34" charset="0"/>
              </a:rPr>
              <a:t>auf zwei Seiten</a:t>
            </a:r>
            <a:r>
              <a:rPr lang="de-DE" altLang="de-DE" sz="2000" dirty="0" smtClean="0">
                <a:latin typeface="Calibri" panose="020F0502020204030204" pitchFamily="34" charset="0"/>
              </a:rPr>
              <a:t>.</a:t>
            </a:r>
          </a:p>
          <a:p>
            <a:pPr algn="l" eaLnBrk="0" hangingPunct="0">
              <a:spcBef>
                <a:spcPct val="40000"/>
              </a:spcBef>
              <a:spcAft>
                <a:spcPct val="10000"/>
              </a:spcAft>
            </a:pPr>
            <a:r>
              <a:rPr lang="de-DE" altLang="de-DE" sz="2000" dirty="0" smtClean="0">
                <a:latin typeface="Calibri" panose="020F0502020204030204" pitchFamily="34" charset="0"/>
              </a:rPr>
              <a:t>Tipps </a:t>
            </a:r>
            <a:r>
              <a:rPr lang="de-DE" altLang="de-DE" sz="2000" dirty="0">
                <a:latin typeface="Calibri" panose="020F0502020204030204" pitchFamily="34" charset="0"/>
              </a:rPr>
              <a:t>und Anregungen</a:t>
            </a:r>
            <a:br>
              <a:rPr lang="de-DE" altLang="de-DE" sz="2000" dirty="0">
                <a:latin typeface="Calibri" panose="020F0502020204030204" pitchFamily="34" charset="0"/>
              </a:rPr>
            </a:br>
            <a:r>
              <a:rPr lang="de-DE" altLang="de-DE" sz="2000" dirty="0">
                <a:latin typeface="Calibri" panose="020F0502020204030204" pitchFamily="34" charset="0"/>
              </a:rPr>
              <a:t>wie man es gut machen könnte</a:t>
            </a:r>
            <a:r>
              <a:rPr lang="de-DE" altLang="de-DE" sz="2000" dirty="0" smtClean="0">
                <a:latin typeface="Calibri" panose="020F0502020204030204" pitchFamily="34" charset="0"/>
              </a:rPr>
              <a:t>.</a:t>
            </a:r>
          </a:p>
          <a:p>
            <a:pPr algn="l" eaLnBrk="0" hangingPunct="0">
              <a:spcBef>
                <a:spcPct val="40000"/>
              </a:spcBef>
              <a:spcAft>
                <a:spcPct val="10000"/>
              </a:spcAft>
            </a:pPr>
            <a:r>
              <a:rPr lang="de-DE" altLang="de-DE" sz="2000" dirty="0" smtClean="0">
                <a:latin typeface="Calibri" panose="020F0502020204030204" pitchFamily="34" charset="0"/>
              </a:rPr>
              <a:t>Unternehmer </a:t>
            </a:r>
            <a:r>
              <a:rPr lang="de-DE" altLang="de-DE" sz="2000" dirty="0">
                <a:latin typeface="Calibri" panose="020F0502020204030204" pitchFamily="34" charset="0"/>
              </a:rPr>
              <a:t>kann direkt selbst beginnen.</a:t>
            </a:r>
          </a:p>
          <a:p>
            <a:pPr algn="l" eaLnBrk="0" hangingPunct="0">
              <a:spcBef>
                <a:spcPct val="40000"/>
              </a:spcBef>
              <a:spcAft>
                <a:spcPct val="10000"/>
              </a:spcAft>
            </a:pPr>
            <a:r>
              <a:rPr lang="de-DE" altLang="de-DE" sz="2000" dirty="0" smtClean="0">
                <a:latin typeface="Calibri" panose="020F0502020204030204" pitchFamily="34" charset="0"/>
              </a:rPr>
              <a:t>Selbstbewertung </a:t>
            </a:r>
            <a:r>
              <a:rPr lang="de-DE" altLang="de-DE" sz="2000" dirty="0">
                <a:latin typeface="Calibri" panose="020F0502020204030204" pitchFamily="34" charset="0"/>
              </a:rPr>
              <a:t>mit </a:t>
            </a:r>
            <a:r>
              <a:rPr lang="de-DE" altLang="de-DE" sz="2000" dirty="0" smtClean="0">
                <a:latin typeface="Calibri" panose="020F0502020204030204" pitchFamily="34" charset="0"/>
              </a:rPr>
              <a:t>Selbsterklä-     </a:t>
            </a:r>
            <a:r>
              <a:rPr lang="de-DE" altLang="de-DE" sz="2000" dirty="0" err="1" smtClean="0">
                <a:latin typeface="Calibri" panose="020F0502020204030204" pitchFamily="34" charset="0"/>
              </a:rPr>
              <a:t>rung</a:t>
            </a:r>
            <a:endParaRPr lang="de-DE" altLang="de-DE" sz="2000" dirty="0">
              <a:latin typeface="Calibri" panose="020F0502020204030204" pitchFamily="34" charset="0"/>
            </a:endParaRP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25</a:t>
            </a:fld>
            <a:endParaRPr lang="de-DE" dirty="0"/>
          </a:p>
        </p:txBody>
      </p:sp>
      <p:pic>
        <p:nvPicPr>
          <p:cNvPr id="7" name="Grafik 24" descr="Check1.jpg"/>
          <p:cNvPicPr>
            <a:picLocks noGrp="1" noChangeAspect="1"/>
          </p:cNvPicPr>
          <p:nvPr>
            <p:ph idx="1"/>
          </p:nvPr>
        </p:nvPicPr>
        <p:blipFill>
          <a:blip r:embed="rId2" cstate="print"/>
          <a:srcRect/>
          <a:stretch>
            <a:fillRect/>
          </a:stretch>
        </p:blipFill>
        <p:spPr bwMode="auto">
          <a:xfrm>
            <a:off x="728069" y="1424153"/>
            <a:ext cx="5553072" cy="4598987"/>
          </a:xfrm>
          <a:prstGeom prst="rect">
            <a:avLst/>
          </a:prstGeom>
          <a:noFill/>
          <a:ln w="9525">
            <a:noFill/>
            <a:miter lim="800000"/>
            <a:headEnd/>
            <a:tailEnd/>
          </a:ln>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26</a:t>
            </a:fld>
            <a:endParaRPr lang="de-DE" dirty="0"/>
          </a:p>
        </p:txBody>
      </p:sp>
      <p:pic>
        <p:nvPicPr>
          <p:cNvPr id="7" name="Grafik 3" descr="Check2.jpg"/>
          <p:cNvPicPr>
            <a:picLocks noGrp="1" noChangeAspect="1"/>
          </p:cNvPicPr>
          <p:nvPr>
            <p:ph idx="1"/>
          </p:nvPr>
        </p:nvPicPr>
        <p:blipFill>
          <a:blip r:embed="rId2" cstate="print"/>
          <a:srcRect/>
          <a:stretch>
            <a:fillRect/>
          </a:stretch>
        </p:blipFill>
        <p:spPr bwMode="auto">
          <a:xfrm>
            <a:off x="610436" y="1424153"/>
            <a:ext cx="6811621" cy="4598987"/>
          </a:xfrm>
          <a:prstGeom prst="rect">
            <a:avLst/>
          </a:prstGeom>
          <a:noFill/>
          <a:ln w="9525">
            <a:noFill/>
            <a:miter lim="800000"/>
            <a:headEnd/>
            <a:tailEnd/>
          </a:ln>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27</a:t>
            </a:fld>
            <a:endParaRPr lang="de-DE" dirty="0"/>
          </a:p>
        </p:txBody>
      </p:sp>
      <p:pic>
        <p:nvPicPr>
          <p:cNvPr id="7" name="Grafik 3" descr="Check4.jpg"/>
          <p:cNvPicPr>
            <a:picLocks noGrp="1" noChangeAspect="1"/>
          </p:cNvPicPr>
          <p:nvPr>
            <p:ph idx="1"/>
          </p:nvPr>
        </p:nvPicPr>
        <p:blipFill>
          <a:blip r:embed="rId2" cstate="print"/>
          <a:srcRect/>
          <a:stretch>
            <a:fillRect/>
          </a:stretch>
        </p:blipFill>
        <p:spPr bwMode="auto">
          <a:xfrm>
            <a:off x="697960" y="1436185"/>
            <a:ext cx="5526202" cy="4598987"/>
          </a:xfrm>
          <a:prstGeom prst="rect">
            <a:avLst/>
          </a:prstGeom>
          <a:noFill/>
          <a:ln w="9525">
            <a:noFill/>
            <a:miter lim="800000"/>
            <a:headEnd/>
            <a:tailEnd/>
          </a:ln>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28</a:t>
            </a:fld>
            <a:endParaRPr lang="de-DE" dirty="0"/>
          </a:p>
        </p:txBody>
      </p:sp>
      <p:pic>
        <p:nvPicPr>
          <p:cNvPr id="17" name="Grafik 3" descr="Check4.jpg"/>
          <p:cNvPicPr>
            <a:picLocks noGrp="1" noChangeAspect="1"/>
          </p:cNvPicPr>
          <p:nvPr>
            <p:ph idx="1"/>
          </p:nvPr>
        </p:nvPicPr>
        <p:blipFill>
          <a:blip r:embed="rId2" cstate="print"/>
          <a:srcRect/>
          <a:stretch>
            <a:fillRect/>
          </a:stretch>
        </p:blipFill>
        <p:spPr bwMode="auto">
          <a:xfrm>
            <a:off x="1200494" y="1484314"/>
            <a:ext cx="4761246" cy="4598987"/>
          </a:xfrm>
          <a:prstGeom prst="rect">
            <a:avLst/>
          </a:prstGeom>
          <a:noFill/>
          <a:ln w="9525">
            <a:noFill/>
            <a:miter lim="800000"/>
            <a:headEnd/>
            <a:tailEnd/>
          </a:ln>
        </p:spPr>
      </p:pic>
      <p:pic>
        <p:nvPicPr>
          <p:cNvPr id="18" name="Grafik 6" descr="Check Handbuch.jpg"/>
          <p:cNvPicPr>
            <a:picLocks noChangeAspect="1"/>
          </p:cNvPicPr>
          <p:nvPr/>
        </p:nvPicPr>
        <p:blipFill>
          <a:blip r:embed="rId3" cstate="print"/>
          <a:srcRect/>
          <a:stretch>
            <a:fillRect/>
          </a:stretch>
        </p:blipFill>
        <p:spPr bwMode="auto">
          <a:xfrm>
            <a:off x="855713" y="1484314"/>
            <a:ext cx="3835179" cy="4435223"/>
          </a:xfrm>
          <a:prstGeom prst="rect">
            <a:avLst/>
          </a:prstGeom>
          <a:noFill/>
          <a:ln w="9525">
            <a:noFill/>
            <a:miter lim="800000"/>
            <a:headEnd/>
            <a:tailEnd/>
          </a:ln>
        </p:spPr>
      </p:pic>
      <p:sp>
        <p:nvSpPr>
          <p:cNvPr id="19" name="Ellipse 18"/>
          <p:cNvSpPr/>
          <p:nvPr/>
        </p:nvSpPr>
        <p:spPr>
          <a:xfrm>
            <a:off x="4669120" y="2959768"/>
            <a:ext cx="1069943" cy="312821"/>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1" name="Gerade Verbindung mit Pfeil 20"/>
          <p:cNvCxnSpPr/>
          <p:nvPr/>
        </p:nvCxnSpPr>
        <p:spPr>
          <a:xfrm flipH="1">
            <a:off x="3618964" y="3112238"/>
            <a:ext cx="1050156" cy="11502"/>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r>
              <a:rPr lang="de-DE" sz="2000" b="1" dirty="0" smtClean="0">
                <a:latin typeface="Calibri" panose="020F0502020204030204" pitchFamily="34" charset="0"/>
              </a:rPr>
              <a:t> Ein Blick in das Handbuch (beispielhaft) – Aufbau </a:t>
            </a:r>
          </a:p>
          <a:p>
            <a:pPr lvl="1"/>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29</a:t>
            </a:fld>
            <a:endParaRPr lang="de-DE" dirty="0"/>
          </a:p>
        </p:txBody>
      </p:sp>
      <p:pic>
        <p:nvPicPr>
          <p:cNvPr id="7" name="Grafik 6"/>
          <p:cNvPicPr>
            <a:picLocks noChangeAspect="1"/>
          </p:cNvPicPr>
          <p:nvPr/>
        </p:nvPicPr>
        <p:blipFill>
          <a:blip r:embed="rId2"/>
          <a:stretch>
            <a:fillRect/>
          </a:stretch>
        </p:blipFill>
        <p:spPr>
          <a:xfrm>
            <a:off x="756280" y="1927362"/>
            <a:ext cx="4975413" cy="4389598"/>
          </a:xfrm>
          <a:prstGeom prst="rect">
            <a:avLst/>
          </a:prstGeom>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80975" lvl="1" indent="0">
              <a:buNone/>
            </a:pPr>
            <a:r>
              <a:rPr lang="de-DE" altLang="de-DE" sz="2000" b="1" dirty="0" smtClean="0">
                <a:latin typeface="Calibri" panose="020F0502020204030204" pitchFamily="34" charset="0"/>
              </a:rPr>
              <a:t>Vorstellungsrunde</a:t>
            </a:r>
          </a:p>
          <a:p>
            <a:pPr lvl="1"/>
            <a:r>
              <a:rPr lang="de-DE" sz="2000" dirty="0" smtClean="0"/>
              <a:t> </a:t>
            </a:r>
            <a:r>
              <a:rPr lang="de-DE" altLang="de-DE" sz="2000" dirty="0" smtClean="0">
                <a:latin typeface="Calibri" panose="020F0502020204030204" pitchFamily="34" charset="0"/>
              </a:rPr>
              <a:t>Kurze Vorstellung der Teilnehmer</a:t>
            </a:r>
          </a:p>
          <a:p>
            <a:pPr lvl="1"/>
            <a:r>
              <a:rPr lang="de-DE" altLang="de-DE" sz="2000" dirty="0" smtClean="0">
                <a:latin typeface="Calibri" panose="020F0502020204030204" pitchFamily="34" charset="0"/>
              </a:rPr>
              <a:t> Welche Erwartungen haben Sie an das Seminar?</a:t>
            </a:r>
          </a:p>
          <a:p>
            <a:pPr lvl="1"/>
            <a:r>
              <a:rPr lang="de-DE" altLang="de-DE" sz="2000" dirty="0" smtClean="0">
                <a:latin typeface="Calibri" panose="020F0502020204030204" pitchFamily="34" charset="0"/>
              </a:rPr>
              <a:t> Gibt es Themenfelder aus dem Check, zu denen Sie bereits beratend tätig 	sind?</a:t>
            </a:r>
          </a:p>
          <a:p>
            <a:pPr>
              <a:buClr>
                <a:schemeClr val="tx1"/>
              </a:buClr>
            </a:pPr>
            <a:r>
              <a:rPr lang="de-DE" altLang="de-DE" sz="2400" dirty="0" smtClean="0">
                <a:latin typeface="Calibri" panose="020F0502020204030204" pitchFamily="34" charset="0"/>
              </a:rPr>
              <a:t> </a:t>
            </a:r>
            <a:r>
              <a:rPr lang="de-DE" altLang="de-DE" dirty="0" smtClean="0">
                <a:latin typeface="Calibri" panose="020F0502020204030204" pitchFamily="34" charset="0"/>
              </a:rPr>
              <a:t>		• Strategie 			• Unternehmenskultur</a:t>
            </a:r>
          </a:p>
          <a:p>
            <a:pPr>
              <a:buClr>
                <a:schemeClr val="tx1"/>
              </a:buClr>
            </a:pPr>
            <a:r>
              <a:rPr lang="de-DE" altLang="de-DE" dirty="0" smtClean="0">
                <a:latin typeface="Calibri" panose="020F0502020204030204" pitchFamily="34" charset="0"/>
              </a:rPr>
              <a:t>		• Liquidität 			• Personalentwicklung</a:t>
            </a:r>
          </a:p>
          <a:p>
            <a:pPr>
              <a:buClr>
                <a:schemeClr val="tx1"/>
              </a:buClr>
            </a:pPr>
            <a:r>
              <a:rPr lang="de-DE" altLang="de-DE" dirty="0" smtClean="0">
                <a:latin typeface="Calibri" panose="020F0502020204030204" pitchFamily="34" charset="0"/>
              </a:rPr>
              <a:t>		• Risikobewertung	 	• Prozesse</a:t>
            </a:r>
          </a:p>
          <a:p>
            <a:pPr>
              <a:buClr>
                <a:schemeClr val="tx1"/>
              </a:buClr>
            </a:pPr>
            <a:r>
              <a:rPr lang="de-DE" altLang="de-DE" dirty="0" smtClean="0">
                <a:latin typeface="Calibri" panose="020F0502020204030204" pitchFamily="34" charset="0"/>
              </a:rPr>
              <a:t>		• Führung 			• Beschaffung</a:t>
            </a:r>
          </a:p>
          <a:p>
            <a:pPr>
              <a:buClr>
                <a:schemeClr val="tx1"/>
              </a:buClr>
            </a:pPr>
            <a:r>
              <a:rPr lang="de-DE" altLang="de-DE" dirty="0" smtClean="0">
                <a:latin typeface="Calibri" panose="020F0502020204030204" pitchFamily="34" charset="0"/>
              </a:rPr>
              <a:t>		• Kundenpflege		• Innovationen</a:t>
            </a:r>
          </a:p>
          <a:p>
            <a:pPr>
              <a:buClr>
                <a:schemeClr val="tx1"/>
              </a:buClr>
            </a:pPr>
            <a:r>
              <a:rPr lang="de-DE" altLang="de-DE" dirty="0" smtClean="0">
                <a:latin typeface="Calibri" panose="020F0502020204030204" pitchFamily="34" charset="0"/>
              </a:rPr>
              <a:t>		• Organisation</a:t>
            </a:r>
            <a:endParaRPr lang="de-DE" altLang="de-DE" b="1" dirty="0" smtClean="0">
              <a:latin typeface="Calibri" panose="020F0502020204030204" pitchFamily="34" charset="0"/>
            </a:endParaRPr>
          </a:p>
          <a:p>
            <a:endParaRPr lang="de-DE" altLang="de-DE" b="1" dirty="0" smtClean="0">
              <a:latin typeface="Calibri" panose="020F0502020204030204" pitchFamily="34" charset="0"/>
            </a:endParaRPr>
          </a:p>
          <a:p>
            <a:pPr lvl="1"/>
            <a:endParaRPr lang="de-DE" altLang="de-DE" sz="2400" dirty="0" smtClean="0">
              <a:latin typeface="Calibri" panose="020F0502020204030204" pitchFamily="34" charset="0"/>
            </a:endParaRPr>
          </a:p>
          <a:p>
            <a:pPr lvl="1"/>
            <a:endParaRPr lang="de-DE" altLang="de-DE" sz="2400" dirty="0" smtClean="0">
              <a:latin typeface="Calibri" panose="020F0502020204030204" pitchFamily="34" charset="0"/>
            </a:endParaRPr>
          </a:p>
          <a:p>
            <a:pPr lvl="1">
              <a:buNone/>
            </a:pPr>
            <a:endParaRPr lang="de-DE" altLang="de-DE" sz="2400" dirty="0" smtClean="0">
              <a:latin typeface="Calibri" panose="020F0502020204030204" pitchFamily="34" charset="0"/>
            </a:endParaRPr>
          </a:p>
          <a:p>
            <a:pPr lvl="1"/>
            <a:endParaRPr lang="de-DE" altLang="de-DE" sz="2400" dirty="0" smtClean="0">
              <a:latin typeface="Calibri" panose="020F0502020204030204" pitchFamily="34" charset="0"/>
            </a:endParaRPr>
          </a:p>
          <a:p>
            <a:pPr lvl="1"/>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1. Einführung/Organisatorisches</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3</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r>
              <a:rPr lang="de-DE" sz="2000" b="1" dirty="0" smtClean="0">
                <a:latin typeface="Calibri" panose="020F0502020204030204" pitchFamily="34" charset="0"/>
              </a:rPr>
              <a:t> Ein Blick in das Handbuch (beispielhaft) – Aufbau</a:t>
            </a:r>
          </a:p>
          <a:p>
            <a:pPr lvl="1"/>
            <a:endParaRPr lang="de-DE" sz="2000" dirty="0" smtClean="0"/>
          </a:p>
        </p:txBody>
      </p:sp>
      <p:sp>
        <p:nvSpPr>
          <p:cNvPr id="4" name="Titel 3"/>
          <p:cNvSpPr>
            <a:spLocks noGrp="1"/>
          </p:cNvSpPr>
          <p:nvPr>
            <p:ph type="title"/>
          </p:nvPr>
        </p:nvSpPr>
        <p:spPr>
          <a:xfrm>
            <a:off x="317500" y="238682"/>
            <a:ext cx="7559955" cy="881289"/>
          </a:xfrm>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30</a:t>
            </a:fld>
            <a:endParaRPr lang="de-DE" dirty="0"/>
          </a:p>
        </p:txBody>
      </p:sp>
      <p:pic>
        <p:nvPicPr>
          <p:cNvPr id="7" name="Grafik 6"/>
          <p:cNvPicPr>
            <a:picLocks noChangeAspect="1"/>
          </p:cNvPicPr>
          <p:nvPr/>
        </p:nvPicPr>
        <p:blipFill>
          <a:blip r:embed="rId2"/>
          <a:stretch>
            <a:fillRect/>
          </a:stretch>
        </p:blipFill>
        <p:spPr>
          <a:xfrm>
            <a:off x="723622" y="1846039"/>
            <a:ext cx="6495847" cy="4237261"/>
          </a:xfrm>
          <a:prstGeom prst="rect">
            <a:avLst/>
          </a:prstGeom>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3. Der INQA-Unternehmenscheck </a:t>
            </a:r>
            <a:br>
              <a:rPr lang="de-DE" altLang="de-DE" sz="2800" dirty="0" smtClean="0">
                <a:latin typeface="Calibri" panose="020F0502020204030204" pitchFamily="34" charset="0"/>
              </a:rPr>
            </a:br>
            <a:r>
              <a:rPr lang="de-DE" altLang="de-DE" sz="2800" dirty="0" smtClean="0">
                <a:latin typeface="Calibri" panose="020F0502020204030204" pitchFamily="34" charset="0"/>
              </a:rPr>
              <a:t>     – Aufbau und Systematik</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31</a:t>
            </a:fld>
            <a:endParaRPr lang="de-DE" dirty="0"/>
          </a:p>
        </p:txBody>
      </p:sp>
      <p:pic>
        <p:nvPicPr>
          <p:cNvPr id="7" name="Grafik 1"/>
          <p:cNvPicPr>
            <a:picLocks noGrp="1" noChangeAspect="1"/>
          </p:cNvPicPr>
          <p:nvPr>
            <p:ph idx="1"/>
          </p:nvPr>
        </p:nvPicPr>
        <p:blipFill>
          <a:blip r:embed="rId2" cstate="print"/>
          <a:srcRect/>
          <a:stretch>
            <a:fillRect/>
          </a:stretch>
        </p:blipFill>
        <p:spPr bwMode="auto">
          <a:xfrm>
            <a:off x="496399" y="1375457"/>
            <a:ext cx="5429048" cy="4598987"/>
          </a:xfrm>
          <a:prstGeom prst="rect">
            <a:avLst/>
          </a:prstGeom>
          <a:noFill/>
          <a:ln w="9525">
            <a:noFill/>
            <a:miter lim="800000"/>
            <a:headEnd/>
            <a:tailEnd/>
          </a:ln>
        </p:spPr>
      </p:pic>
      <p:sp>
        <p:nvSpPr>
          <p:cNvPr id="9" name="Text Box 8"/>
          <p:cNvSpPr txBox="1">
            <a:spLocks noChangeArrowheads="1"/>
          </p:cNvSpPr>
          <p:nvPr/>
        </p:nvSpPr>
        <p:spPr bwMode="auto">
          <a:xfrm rot="1731858">
            <a:off x="4255988" y="1492298"/>
            <a:ext cx="2624626" cy="954107"/>
          </a:xfrm>
          <a:prstGeom prst="rect">
            <a:avLst/>
          </a:prstGeom>
          <a:solidFill>
            <a:schemeClr val="bg1"/>
          </a:solidFill>
          <a:ln w="38100">
            <a:solidFill>
              <a:schemeClr val="accent2"/>
            </a:solidFill>
            <a:miter lim="800000"/>
            <a:headEnd/>
            <a:tailEnd/>
          </a:ln>
        </p:spPr>
        <p:txBody>
          <a:bodyPr wrap="square">
            <a:spAutoFit/>
          </a:bodyPr>
          <a:lstStyle/>
          <a:p>
            <a:pPr eaLnBrk="0" hangingPunct="0">
              <a:spcBef>
                <a:spcPct val="40000"/>
              </a:spcBef>
              <a:spcAft>
                <a:spcPct val="10000"/>
              </a:spcAft>
            </a:pPr>
            <a:r>
              <a:rPr lang="de-DE" altLang="de-DE" sz="1600" b="1" dirty="0">
                <a:latin typeface="Calibri" panose="020F0502020204030204" pitchFamily="34" charset="0"/>
              </a:rPr>
              <a:t>Check führt hin zu Praxishilfen der Partner.</a:t>
            </a:r>
          </a:p>
          <a:p>
            <a:pPr eaLnBrk="0" hangingPunct="0">
              <a:spcBef>
                <a:spcPct val="40000"/>
              </a:spcBef>
              <a:spcAft>
                <a:spcPct val="10000"/>
              </a:spcAft>
            </a:pPr>
            <a:r>
              <a:rPr lang="de-DE" altLang="de-DE" sz="1600" b="1" dirty="0">
                <a:latin typeface="Calibri" panose="020F0502020204030204" pitchFamily="34" charset="0"/>
              </a:rPr>
              <a:t>Im Internet hinterlegt.</a:t>
            </a:r>
          </a:p>
        </p:txBody>
      </p:sp>
      <p:sp>
        <p:nvSpPr>
          <p:cNvPr id="10" name="Ellipse 9"/>
          <p:cNvSpPr/>
          <p:nvPr/>
        </p:nvSpPr>
        <p:spPr>
          <a:xfrm>
            <a:off x="158937" y="2544146"/>
            <a:ext cx="2714892" cy="729343"/>
          </a:xfrm>
          <a:prstGeom prst="ellipse">
            <a:avLst/>
          </a:prstGeom>
          <a:noFill/>
          <a:ln w="571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2" name="Gerade Verbindung mit Pfeil 11"/>
          <p:cNvCxnSpPr>
            <a:stCxn id="10" idx="2"/>
          </p:cNvCxnSpPr>
          <p:nvPr/>
        </p:nvCxnSpPr>
        <p:spPr>
          <a:xfrm>
            <a:off x="158937" y="2908818"/>
            <a:ext cx="309149" cy="1031811"/>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685800" y="6259130"/>
            <a:ext cx="5883275" cy="365125"/>
          </a:xfrm>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2" name="Titel 1"/>
          <p:cNvSpPr>
            <a:spLocks noGrp="1"/>
          </p:cNvSpPr>
          <p:nvPr>
            <p:ph type="ctrTitle"/>
          </p:nvPr>
        </p:nvSpPr>
        <p:spPr>
          <a:xfrm>
            <a:off x="685800" y="3194972"/>
            <a:ext cx="7772400" cy="1143000"/>
          </a:xfrm>
        </p:spPr>
        <p:txBody>
          <a:bodyPr/>
          <a:lstStyle/>
          <a:p>
            <a:pPr algn="ctr"/>
            <a:r>
              <a:rPr lang="de-DE" kern="0" dirty="0" smtClean="0">
                <a:latin typeface="Calibri" panose="020F0502020204030204" pitchFamily="34" charset="0"/>
              </a:rPr>
              <a:t>4.	Der Check und wie man mit ihm arbeiten kann</a:t>
            </a:r>
            <a:r>
              <a:rPr lang="de-DE" dirty="0" smtClean="0">
                <a:latin typeface="Calibri" panose="020F0502020204030204" pitchFamily="34" charset="0"/>
              </a:rPr>
              <a:t/>
            </a:r>
            <a:br>
              <a:rPr lang="de-DE" dirty="0" smtClean="0">
                <a:latin typeface="Calibri" panose="020F0502020204030204" pitchFamily="34" charset="0"/>
              </a:rPr>
            </a:br>
            <a:endParaRPr lang="de-DE" altLang="de-DE" dirty="0">
              <a:latin typeface="Calibri" panose="020F0502020204030204" pitchFamily="34" charset="0"/>
            </a:endParaRPr>
          </a:p>
        </p:txBody>
      </p:sp>
      <p:sp>
        <p:nvSpPr>
          <p:cNvPr id="3" name="Foliennummernplatzhalter 2"/>
          <p:cNvSpPr>
            <a:spLocks noGrp="1"/>
          </p:cNvSpPr>
          <p:nvPr>
            <p:ph type="sldNum" sz="quarter" idx="12"/>
          </p:nvPr>
        </p:nvSpPr>
        <p:spPr/>
        <p:txBody>
          <a:bodyPr/>
          <a:lstStyle/>
          <a:p>
            <a:fld id="{21ECFBFC-BFE7-4702-9F2A-8102170FB01E}" type="slidenum">
              <a:rPr lang="de-DE" smtClean="0"/>
              <a:pPr/>
              <a:t>32</a:t>
            </a:fld>
            <a:endParaRPr lang="de-DE" dirty="0"/>
          </a:p>
        </p:txBody>
      </p:sp>
    </p:spTree>
    <p:extLst>
      <p:ext uri="{BB962C8B-B14F-4D97-AF65-F5344CB8AC3E}">
        <p14:creationId xmlns:p14="http://schemas.microsoft.com/office/powerpoint/2010/main" val="4201327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2800" kern="0" dirty="0" smtClean="0">
                <a:latin typeface="Calibri" panose="020F0502020204030204" pitchFamily="34" charset="0"/>
              </a:rPr>
              <a:t/>
            </a:r>
            <a:br>
              <a:rPr lang="de-DE" sz="2800" kern="0" dirty="0" smtClean="0">
                <a:latin typeface="Calibri" panose="020F0502020204030204" pitchFamily="34" charset="0"/>
              </a:rPr>
            </a:br>
            <a:r>
              <a:rPr lang="de-DE" sz="2800" kern="0" dirty="0" smtClean="0">
                <a:latin typeface="Calibri" panose="020F0502020204030204" pitchFamily="34" charset="0"/>
              </a:rPr>
              <a:t>4.	Der Check und wie man mit ihm </a:t>
            </a:r>
            <a:br>
              <a:rPr lang="de-DE" sz="2800" kern="0" dirty="0" smtClean="0">
                <a:latin typeface="Calibri" panose="020F0502020204030204" pitchFamily="34" charset="0"/>
              </a:rPr>
            </a:br>
            <a:r>
              <a:rPr lang="de-DE" sz="2800" kern="0" dirty="0" smtClean="0">
                <a:latin typeface="Calibri" panose="020F0502020204030204" pitchFamily="34" charset="0"/>
              </a:rPr>
              <a:t>	arbeiten kann </a:t>
            </a:r>
            <a:br>
              <a:rPr lang="de-DE" sz="2800" kern="0" dirty="0" smtClean="0">
                <a:latin typeface="Calibri" panose="020F0502020204030204" pitchFamily="34" charset="0"/>
              </a:rPr>
            </a:b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33</a:t>
            </a:fld>
            <a:endParaRPr lang="de-DE" dirty="0"/>
          </a:p>
        </p:txBody>
      </p:sp>
      <p:pic>
        <p:nvPicPr>
          <p:cNvPr id="7" name="Grafik 9" descr="Titel Check.jpg"/>
          <p:cNvPicPr>
            <a:picLocks noGrp="1" noChangeAspect="1"/>
          </p:cNvPicPr>
          <p:nvPr>
            <p:ph idx="1"/>
          </p:nvPr>
        </p:nvPicPr>
        <p:blipFill>
          <a:blip r:embed="rId2" cstate="print"/>
          <a:srcRect/>
          <a:stretch>
            <a:fillRect/>
          </a:stretch>
        </p:blipFill>
        <p:spPr bwMode="auto">
          <a:xfrm>
            <a:off x="478969" y="2153586"/>
            <a:ext cx="2536966" cy="3578122"/>
          </a:xfrm>
          <a:prstGeom prst="rect">
            <a:avLst/>
          </a:prstGeom>
          <a:noFill/>
          <a:ln w="9525">
            <a:noFill/>
            <a:miter lim="800000"/>
            <a:headEnd/>
            <a:tailEnd/>
          </a:ln>
        </p:spPr>
      </p:pic>
      <p:pic>
        <p:nvPicPr>
          <p:cNvPr id="8" name="Grafik 12" descr="STrategie_Seite.jpg"/>
          <p:cNvPicPr>
            <a:picLocks noChangeAspect="1"/>
          </p:cNvPicPr>
          <p:nvPr/>
        </p:nvPicPr>
        <p:blipFill>
          <a:blip r:embed="rId3" cstate="print"/>
          <a:srcRect/>
          <a:stretch>
            <a:fillRect/>
          </a:stretch>
        </p:blipFill>
        <p:spPr bwMode="auto">
          <a:xfrm>
            <a:off x="3015935" y="1272367"/>
            <a:ext cx="2663825" cy="3686175"/>
          </a:xfrm>
          <a:prstGeom prst="rect">
            <a:avLst/>
          </a:prstGeom>
          <a:noFill/>
          <a:ln w="9525">
            <a:noFill/>
            <a:miter lim="800000"/>
            <a:headEnd/>
            <a:tailEnd/>
          </a:ln>
        </p:spPr>
      </p:pic>
      <p:pic>
        <p:nvPicPr>
          <p:cNvPr id="9" name="Grafik 13" descr="Risiko_Seite.jpg"/>
          <p:cNvPicPr>
            <a:picLocks noChangeAspect="1"/>
          </p:cNvPicPr>
          <p:nvPr/>
        </p:nvPicPr>
        <p:blipFill>
          <a:blip r:embed="rId4" cstate="print"/>
          <a:srcRect/>
          <a:stretch>
            <a:fillRect/>
          </a:stretch>
        </p:blipFill>
        <p:spPr bwMode="auto">
          <a:xfrm>
            <a:off x="5069118" y="2169246"/>
            <a:ext cx="2555875" cy="3529012"/>
          </a:xfrm>
          <a:prstGeom prst="rect">
            <a:avLst/>
          </a:prstGeom>
          <a:noFill/>
          <a:ln w="9525">
            <a:noFill/>
            <a:miter lim="800000"/>
            <a:headEnd/>
            <a:tailEnd/>
          </a:ln>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r>
              <a:rPr lang="de-DE" sz="2000" dirty="0" smtClean="0">
                <a:latin typeface="+mn-lt"/>
              </a:rPr>
              <a:t>1. Zielsetzung</a:t>
            </a:r>
          </a:p>
        </p:txBody>
      </p:sp>
      <p:sp>
        <p:nvSpPr>
          <p:cNvPr id="4" name="Titel 3"/>
          <p:cNvSpPr>
            <a:spLocks noGrp="1"/>
          </p:cNvSpPr>
          <p:nvPr>
            <p:ph type="title"/>
          </p:nvPr>
        </p:nvSpPr>
        <p:spPr/>
        <p:txBody>
          <a:bodyPr/>
          <a:lstStyle/>
          <a:p>
            <a:r>
              <a:rPr lang="de-DE" sz="2800" kern="0" dirty="0" smtClean="0">
                <a:latin typeface="Calibri" panose="020F0502020204030204" pitchFamily="34" charset="0"/>
              </a:rPr>
              <a:t>4.	Der Check und wie man mit ihm </a:t>
            </a:r>
            <a:br>
              <a:rPr lang="de-DE" sz="2800" kern="0" dirty="0" smtClean="0">
                <a:latin typeface="Calibri" panose="020F0502020204030204" pitchFamily="34" charset="0"/>
              </a:rPr>
            </a:br>
            <a:r>
              <a:rPr lang="de-DE" sz="2800" kern="0" dirty="0" smtClean="0">
                <a:latin typeface="Calibri" panose="020F0502020204030204" pitchFamily="34" charset="0"/>
              </a:rPr>
              <a:t>	arbeiten kann</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34</a:t>
            </a:fld>
            <a:endParaRPr lang="de-DE" dirty="0"/>
          </a:p>
        </p:txBody>
      </p:sp>
      <p:pic>
        <p:nvPicPr>
          <p:cNvPr id="8" name="Grafik 28" descr="Strategiue_kurz.jpg"/>
          <p:cNvPicPr>
            <a:picLocks noChangeAspect="1"/>
          </p:cNvPicPr>
          <p:nvPr/>
        </p:nvPicPr>
        <p:blipFill>
          <a:blip r:embed="rId2" cstate="print"/>
          <a:srcRect/>
          <a:stretch>
            <a:fillRect/>
          </a:stretch>
        </p:blipFill>
        <p:spPr bwMode="auto">
          <a:xfrm>
            <a:off x="2516633" y="1375453"/>
            <a:ext cx="5580062" cy="4862512"/>
          </a:xfrm>
          <a:prstGeom prst="rect">
            <a:avLst/>
          </a:prstGeom>
          <a:noFill/>
          <a:ln w="9525">
            <a:noFill/>
            <a:miter lim="800000"/>
            <a:headEnd/>
            <a:tailEnd/>
          </a:ln>
        </p:spPr>
      </p:pic>
      <p:sp>
        <p:nvSpPr>
          <p:cNvPr id="9" name="Ellipse 8"/>
          <p:cNvSpPr/>
          <p:nvPr/>
        </p:nvSpPr>
        <p:spPr>
          <a:xfrm>
            <a:off x="2373087" y="1375453"/>
            <a:ext cx="2296886" cy="1846718"/>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Ellipse 9"/>
          <p:cNvSpPr/>
          <p:nvPr/>
        </p:nvSpPr>
        <p:spPr>
          <a:xfrm>
            <a:off x="457201" y="1305033"/>
            <a:ext cx="1915886" cy="785026"/>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2800" kern="0" dirty="0" smtClean="0">
                <a:latin typeface="Calibri" panose="020F0502020204030204" pitchFamily="34" charset="0"/>
              </a:rPr>
              <a:t>4.	Der Check und wie man mit ihm </a:t>
            </a:r>
            <a:br>
              <a:rPr lang="de-DE" sz="2800" kern="0" dirty="0" smtClean="0">
                <a:latin typeface="Calibri" panose="020F0502020204030204" pitchFamily="34" charset="0"/>
              </a:rPr>
            </a:br>
            <a:r>
              <a:rPr lang="de-DE" sz="2800" kern="0" dirty="0" smtClean="0">
                <a:latin typeface="Calibri" panose="020F0502020204030204" pitchFamily="34" charset="0"/>
              </a:rPr>
              <a:t>	arbeiten kann</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35</a:t>
            </a:fld>
            <a:endParaRPr lang="de-DE" dirty="0"/>
          </a:p>
        </p:txBody>
      </p:sp>
      <p:sp>
        <p:nvSpPr>
          <p:cNvPr id="7" name="Inhaltsplatzhalter 1"/>
          <p:cNvSpPr>
            <a:spLocks noGrp="1"/>
          </p:cNvSpPr>
          <p:nvPr>
            <p:ph idx="1"/>
          </p:nvPr>
        </p:nvSpPr>
        <p:spPr/>
        <p:txBody>
          <a:bodyPr/>
          <a:lstStyle/>
          <a:p>
            <a:pPr lvl="1"/>
            <a:r>
              <a:rPr lang="de-DE" sz="2000" dirty="0" smtClean="0">
                <a:latin typeface="+mn-lt"/>
              </a:rPr>
              <a:t>1. Zielsetzung</a:t>
            </a:r>
          </a:p>
          <a:p>
            <a:pPr lvl="1"/>
            <a:endParaRPr lang="de-DE" sz="2000" dirty="0" smtClean="0">
              <a:latin typeface="+mn-lt"/>
            </a:endParaRPr>
          </a:p>
          <a:p>
            <a:pPr lvl="1">
              <a:buNone/>
            </a:pPr>
            <a:endParaRPr lang="de-DE" sz="2000" dirty="0" smtClean="0">
              <a:latin typeface="+mn-lt"/>
            </a:endParaRPr>
          </a:p>
          <a:p>
            <a:pPr lvl="1"/>
            <a:r>
              <a:rPr lang="de-DE" sz="2000" dirty="0" smtClean="0">
                <a:latin typeface="+mn-lt"/>
              </a:rPr>
              <a:t>2. Checkpunkt</a:t>
            </a:r>
          </a:p>
          <a:p>
            <a:pPr lvl="1">
              <a:spcBef>
                <a:spcPts val="0"/>
              </a:spcBef>
              <a:buNone/>
            </a:pPr>
            <a:r>
              <a:rPr lang="de-DE" sz="2000" dirty="0" smtClean="0">
                <a:latin typeface="+mn-lt"/>
              </a:rPr>
              <a:t>	</a:t>
            </a:r>
            <a:r>
              <a:rPr lang="de-DE" sz="1200" dirty="0" smtClean="0">
                <a:latin typeface="+mn-lt"/>
              </a:rPr>
              <a:t>Beschreibung der guten </a:t>
            </a:r>
          </a:p>
          <a:p>
            <a:pPr lvl="1">
              <a:buNone/>
            </a:pPr>
            <a:r>
              <a:rPr lang="de-DE" sz="1200" dirty="0" smtClean="0">
                <a:latin typeface="+mn-lt"/>
              </a:rPr>
              <a:t>	Praxis und Stand der </a:t>
            </a:r>
          </a:p>
          <a:p>
            <a:pPr lvl="1">
              <a:buNone/>
            </a:pPr>
            <a:r>
              <a:rPr lang="de-DE" sz="1200" dirty="0" smtClean="0">
                <a:latin typeface="+mn-lt"/>
              </a:rPr>
              <a:t>	Arbeitswissenschaft</a:t>
            </a:r>
          </a:p>
        </p:txBody>
      </p:sp>
      <p:pic>
        <p:nvPicPr>
          <p:cNvPr id="8" name="Grafik 28" descr="Strategiue_kurz.jpg"/>
          <p:cNvPicPr>
            <a:picLocks noChangeAspect="1"/>
          </p:cNvPicPr>
          <p:nvPr/>
        </p:nvPicPr>
        <p:blipFill>
          <a:blip r:embed="rId2" cstate="print"/>
          <a:srcRect/>
          <a:stretch>
            <a:fillRect/>
          </a:stretch>
        </p:blipFill>
        <p:spPr bwMode="auto">
          <a:xfrm>
            <a:off x="2519836" y="1375453"/>
            <a:ext cx="5580062" cy="4862512"/>
          </a:xfrm>
          <a:prstGeom prst="rect">
            <a:avLst/>
          </a:prstGeom>
          <a:noFill/>
          <a:ln w="9525">
            <a:noFill/>
            <a:miter lim="800000"/>
            <a:headEnd/>
            <a:tailEnd/>
          </a:ln>
        </p:spPr>
      </p:pic>
      <p:sp>
        <p:nvSpPr>
          <p:cNvPr id="9" name="Ellipse 8"/>
          <p:cNvSpPr/>
          <p:nvPr/>
        </p:nvSpPr>
        <p:spPr>
          <a:xfrm>
            <a:off x="457201" y="1305033"/>
            <a:ext cx="1915886" cy="785026"/>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Ellipse 9"/>
          <p:cNvSpPr/>
          <p:nvPr/>
        </p:nvSpPr>
        <p:spPr>
          <a:xfrm>
            <a:off x="2373087" y="1375453"/>
            <a:ext cx="2296886" cy="1846718"/>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Ellipse 10"/>
          <p:cNvSpPr/>
          <p:nvPr/>
        </p:nvSpPr>
        <p:spPr>
          <a:xfrm>
            <a:off x="311337" y="2405742"/>
            <a:ext cx="2340425" cy="1632857"/>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Ellipse 11"/>
          <p:cNvSpPr/>
          <p:nvPr/>
        </p:nvSpPr>
        <p:spPr>
          <a:xfrm>
            <a:off x="2122714" y="4147453"/>
            <a:ext cx="4352257" cy="52251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r>
              <a:rPr lang="de-DE" sz="2000" dirty="0" smtClean="0">
                <a:latin typeface="+mn-lt"/>
              </a:rPr>
              <a:t>1. Zielsetzung</a:t>
            </a:r>
          </a:p>
          <a:p>
            <a:pPr lvl="1"/>
            <a:endParaRPr lang="de-DE" sz="2000" dirty="0" smtClean="0"/>
          </a:p>
          <a:p>
            <a:pPr lvl="1"/>
            <a:endParaRPr lang="de-DE" sz="2000" dirty="0" smtClean="0">
              <a:latin typeface="+mn-lt"/>
            </a:endParaRPr>
          </a:p>
          <a:p>
            <a:pPr lvl="1"/>
            <a:r>
              <a:rPr lang="de-DE" sz="2000" dirty="0" smtClean="0">
                <a:latin typeface="+mn-lt"/>
              </a:rPr>
              <a:t>2. Checkpunkt</a:t>
            </a:r>
          </a:p>
          <a:p>
            <a:pPr lvl="1">
              <a:buNone/>
            </a:pPr>
            <a:r>
              <a:rPr lang="de-DE" sz="1200" dirty="0" smtClean="0">
                <a:latin typeface="+mn-lt"/>
              </a:rPr>
              <a:t>	Beschreibung der guten </a:t>
            </a:r>
          </a:p>
          <a:p>
            <a:pPr lvl="1">
              <a:buNone/>
            </a:pPr>
            <a:r>
              <a:rPr lang="de-DE" sz="1200" dirty="0" smtClean="0">
                <a:latin typeface="+mn-lt"/>
              </a:rPr>
              <a:t>	Praxis und Stand der </a:t>
            </a:r>
          </a:p>
          <a:p>
            <a:pPr lvl="1">
              <a:buNone/>
            </a:pPr>
            <a:r>
              <a:rPr lang="de-DE" sz="1200" dirty="0" smtClean="0">
                <a:latin typeface="+mn-lt"/>
              </a:rPr>
              <a:t>	Arbeitswissenschaft</a:t>
            </a:r>
          </a:p>
          <a:p>
            <a:pPr lvl="1"/>
            <a:endParaRPr lang="de-DE" sz="2000" dirty="0" smtClean="0">
              <a:latin typeface="+mn-lt"/>
            </a:endParaRPr>
          </a:p>
          <a:p>
            <a:pPr lvl="1"/>
            <a:r>
              <a:rPr lang="de-DE" sz="2000" dirty="0" smtClean="0">
                <a:latin typeface="+mn-lt"/>
              </a:rPr>
              <a:t>3. </a:t>
            </a:r>
            <a:r>
              <a:rPr lang="de-DE" altLang="de-DE" sz="2000" dirty="0" smtClean="0">
                <a:latin typeface="+mn-lt"/>
              </a:rPr>
              <a:t>Beispiele</a:t>
            </a:r>
            <a:endParaRPr lang="de-DE" sz="2000" dirty="0" smtClean="0">
              <a:latin typeface="+mn-lt"/>
            </a:endParaRPr>
          </a:p>
          <a:p>
            <a:r>
              <a:rPr lang="de-DE" sz="1200" dirty="0" smtClean="0"/>
              <a:t>	</a:t>
            </a:r>
            <a:r>
              <a:rPr lang="de-DE" altLang="de-DE" sz="1200" dirty="0" smtClean="0"/>
              <a:t>Zur Anregung, was</a:t>
            </a:r>
          </a:p>
          <a:p>
            <a:r>
              <a:rPr lang="de-DE" altLang="de-DE" sz="1200" dirty="0" smtClean="0"/>
              <a:t>	gemeint ist und um auf</a:t>
            </a:r>
            <a:br>
              <a:rPr lang="de-DE" altLang="de-DE" sz="1200" dirty="0" smtClean="0"/>
            </a:br>
            <a:r>
              <a:rPr lang="de-DE" altLang="de-DE" sz="1200" dirty="0" smtClean="0"/>
              <a:t>Ideen für das eigene</a:t>
            </a:r>
            <a:br>
              <a:rPr lang="de-DE" altLang="de-DE" sz="1200" dirty="0" smtClean="0"/>
            </a:br>
            <a:r>
              <a:rPr lang="de-DE" altLang="de-DE" sz="1200" dirty="0" smtClean="0"/>
              <a:t>Unternehmen zu</a:t>
            </a:r>
            <a:br>
              <a:rPr lang="de-DE" altLang="de-DE" sz="1200" dirty="0" smtClean="0"/>
            </a:br>
            <a:r>
              <a:rPr lang="de-DE" altLang="de-DE" sz="1200" dirty="0" smtClean="0"/>
              <a:t>kommen.</a:t>
            </a:r>
            <a:endParaRPr lang="de-DE" sz="1200" dirty="0" smtClean="0"/>
          </a:p>
          <a:p>
            <a:r>
              <a:rPr lang="de-DE" altLang="de-DE" sz="1200" dirty="0" smtClean="0">
                <a:latin typeface="+mn-lt"/>
              </a:rPr>
              <a:t/>
            </a:r>
            <a:br>
              <a:rPr lang="de-DE" altLang="de-DE" sz="1200" dirty="0" smtClean="0">
                <a:latin typeface="+mn-lt"/>
              </a:rPr>
            </a:br>
            <a:endParaRPr lang="de-DE" sz="2200" dirty="0" smtClean="0"/>
          </a:p>
        </p:txBody>
      </p:sp>
      <p:sp>
        <p:nvSpPr>
          <p:cNvPr id="4" name="Titel 3"/>
          <p:cNvSpPr>
            <a:spLocks noGrp="1"/>
          </p:cNvSpPr>
          <p:nvPr>
            <p:ph type="title"/>
          </p:nvPr>
        </p:nvSpPr>
        <p:spPr/>
        <p:txBody>
          <a:bodyPr/>
          <a:lstStyle/>
          <a:p>
            <a:r>
              <a:rPr lang="de-DE" sz="2800" kern="0" dirty="0" smtClean="0">
                <a:latin typeface="Calibri" panose="020F0502020204030204" pitchFamily="34" charset="0"/>
              </a:rPr>
              <a:t>4.	Der Check und wie man mit ihm </a:t>
            </a:r>
            <a:br>
              <a:rPr lang="de-DE" sz="2800" kern="0" dirty="0" smtClean="0">
                <a:latin typeface="Calibri" panose="020F0502020204030204" pitchFamily="34" charset="0"/>
              </a:rPr>
            </a:br>
            <a:r>
              <a:rPr lang="de-DE" sz="2800" kern="0" dirty="0" smtClean="0">
                <a:latin typeface="Calibri" panose="020F0502020204030204" pitchFamily="34" charset="0"/>
              </a:rPr>
              <a:t>	arbeiten kann</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36</a:t>
            </a:fld>
            <a:endParaRPr lang="de-DE" dirty="0"/>
          </a:p>
        </p:txBody>
      </p:sp>
      <p:pic>
        <p:nvPicPr>
          <p:cNvPr id="9" name="Grafik 28" descr="Strategiue_kurz.jpg"/>
          <p:cNvPicPr>
            <a:picLocks noChangeAspect="1"/>
          </p:cNvPicPr>
          <p:nvPr/>
        </p:nvPicPr>
        <p:blipFill>
          <a:blip r:embed="rId2" cstate="print"/>
          <a:srcRect/>
          <a:stretch>
            <a:fillRect/>
          </a:stretch>
        </p:blipFill>
        <p:spPr bwMode="auto">
          <a:xfrm>
            <a:off x="2519836" y="1375453"/>
            <a:ext cx="5580062" cy="4862512"/>
          </a:xfrm>
          <a:prstGeom prst="rect">
            <a:avLst/>
          </a:prstGeom>
          <a:noFill/>
          <a:ln w="9525">
            <a:noFill/>
            <a:miter lim="800000"/>
            <a:headEnd/>
            <a:tailEnd/>
          </a:ln>
        </p:spPr>
      </p:pic>
      <p:sp>
        <p:nvSpPr>
          <p:cNvPr id="10" name="Ellipse 9"/>
          <p:cNvSpPr/>
          <p:nvPr/>
        </p:nvSpPr>
        <p:spPr>
          <a:xfrm>
            <a:off x="457201" y="1305033"/>
            <a:ext cx="1915886" cy="785026"/>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Ellipse 10"/>
          <p:cNvSpPr/>
          <p:nvPr/>
        </p:nvSpPr>
        <p:spPr>
          <a:xfrm>
            <a:off x="2373087" y="1375453"/>
            <a:ext cx="2296886" cy="1846718"/>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Ellipse 11"/>
          <p:cNvSpPr/>
          <p:nvPr/>
        </p:nvSpPr>
        <p:spPr>
          <a:xfrm>
            <a:off x="311337" y="2405742"/>
            <a:ext cx="2340425" cy="1632857"/>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llipse 12"/>
          <p:cNvSpPr/>
          <p:nvPr/>
        </p:nvSpPr>
        <p:spPr>
          <a:xfrm>
            <a:off x="2122714" y="4147453"/>
            <a:ext cx="4352257" cy="52251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Ellipse 13"/>
          <p:cNvSpPr/>
          <p:nvPr/>
        </p:nvSpPr>
        <p:spPr>
          <a:xfrm>
            <a:off x="178526" y="3842656"/>
            <a:ext cx="2194561" cy="2044701"/>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Ellipse 14"/>
          <p:cNvSpPr/>
          <p:nvPr/>
        </p:nvSpPr>
        <p:spPr>
          <a:xfrm>
            <a:off x="1551421" y="4495799"/>
            <a:ext cx="4767943" cy="1742165"/>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2800" kern="0" dirty="0" smtClean="0">
                <a:latin typeface="Calibri" panose="020F0502020204030204" pitchFamily="34" charset="0"/>
              </a:rPr>
              <a:t>4.	Der Check und wie man mit ihm </a:t>
            </a:r>
            <a:br>
              <a:rPr lang="de-DE" sz="2800" kern="0" dirty="0" smtClean="0">
                <a:latin typeface="Calibri" panose="020F0502020204030204" pitchFamily="34" charset="0"/>
              </a:rPr>
            </a:br>
            <a:r>
              <a:rPr lang="de-DE" sz="2800" kern="0" dirty="0" smtClean="0">
                <a:latin typeface="Calibri" panose="020F0502020204030204" pitchFamily="34" charset="0"/>
              </a:rPr>
              <a:t>	arbeiten kann</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37</a:t>
            </a:fld>
            <a:endParaRPr lang="de-DE" dirty="0"/>
          </a:p>
        </p:txBody>
      </p:sp>
      <p:sp>
        <p:nvSpPr>
          <p:cNvPr id="7" name="Inhaltsplatzhalter 1"/>
          <p:cNvSpPr>
            <a:spLocks noGrp="1"/>
          </p:cNvSpPr>
          <p:nvPr>
            <p:ph idx="1"/>
          </p:nvPr>
        </p:nvSpPr>
        <p:spPr/>
        <p:txBody>
          <a:bodyPr/>
          <a:lstStyle/>
          <a:p>
            <a:pPr lvl="1"/>
            <a:r>
              <a:rPr lang="de-DE" sz="2000" dirty="0" smtClean="0">
                <a:latin typeface="+mn-lt"/>
              </a:rPr>
              <a:t>1</a:t>
            </a:r>
            <a:r>
              <a:rPr lang="de-DE" sz="2000" dirty="0" smtClean="0"/>
              <a:t>. Zielsetzung</a:t>
            </a:r>
          </a:p>
          <a:p>
            <a:pPr lvl="1"/>
            <a:endParaRPr lang="de-DE" sz="2000" dirty="0" smtClean="0"/>
          </a:p>
          <a:p>
            <a:pPr lvl="1"/>
            <a:endParaRPr lang="de-DE" sz="2000" dirty="0" smtClean="0">
              <a:latin typeface="+mn-lt"/>
            </a:endParaRPr>
          </a:p>
          <a:p>
            <a:pPr lvl="1"/>
            <a:r>
              <a:rPr lang="de-DE" sz="2000" dirty="0" smtClean="0">
                <a:latin typeface="+mn-lt"/>
              </a:rPr>
              <a:t>2. Checkpunkt</a:t>
            </a:r>
          </a:p>
          <a:p>
            <a:pPr lvl="1">
              <a:buNone/>
            </a:pPr>
            <a:r>
              <a:rPr lang="de-DE" sz="1200" dirty="0" smtClean="0">
                <a:latin typeface="+mn-lt"/>
              </a:rPr>
              <a:t>	Beschreibung der guten </a:t>
            </a:r>
          </a:p>
          <a:p>
            <a:pPr lvl="1">
              <a:buNone/>
            </a:pPr>
            <a:r>
              <a:rPr lang="de-DE" sz="1200" dirty="0" smtClean="0">
                <a:latin typeface="+mn-lt"/>
              </a:rPr>
              <a:t>	Praxis und Stand der </a:t>
            </a:r>
          </a:p>
          <a:p>
            <a:pPr lvl="1">
              <a:buNone/>
            </a:pPr>
            <a:r>
              <a:rPr lang="de-DE" sz="1200" dirty="0" smtClean="0">
                <a:latin typeface="+mn-lt"/>
              </a:rPr>
              <a:t>	Arbeitswissenschaft</a:t>
            </a:r>
          </a:p>
          <a:p>
            <a:pPr lvl="1"/>
            <a:endParaRPr lang="de-DE" sz="2000" dirty="0" smtClean="0">
              <a:latin typeface="+mn-lt"/>
            </a:endParaRPr>
          </a:p>
          <a:p>
            <a:pPr lvl="1"/>
            <a:r>
              <a:rPr lang="de-DE" sz="2000" dirty="0" smtClean="0">
                <a:latin typeface="+mn-lt"/>
              </a:rPr>
              <a:t>3. </a:t>
            </a:r>
            <a:r>
              <a:rPr lang="de-DE" altLang="de-DE" sz="2000" dirty="0" smtClean="0">
                <a:latin typeface="+mn-lt"/>
              </a:rPr>
              <a:t>Beispiele</a:t>
            </a:r>
            <a:endParaRPr lang="de-DE" sz="2000" dirty="0" smtClean="0">
              <a:latin typeface="+mn-lt"/>
            </a:endParaRPr>
          </a:p>
          <a:p>
            <a:r>
              <a:rPr lang="de-DE" sz="1200" dirty="0" smtClean="0"/>
              <a:t>	</a:t>
            </a:r>
            <a:r>
              <a:rPr lang="de-DE" altLang="de-DE" sz="1200" dirty="0" smtClean="0"/>
              <a:t>Zur Anregung, was</a:t>
            </a:r>
          </a:p>
          <a:p>
            <a:r>
              <a:rPr lang="de-DE" altLang="de-DE" sz="1200" dirty="0" smtClean="0"/>
              <a:t>	gemeint ist und um auf</a:t>
            </a:r>
            <a:br>
              <a:rPr lang="de-DE" altLang="de-DE" sz="1200" dirty="0" smtClean="0"/>
            </a:br>
            <a:r>
              <a:rPr lang="de-DE" altLang="de-DE" sz="1200" dirty="0" smtClean="0"/>
              <a:t>Ideen für das eigene</a:t>
            </a:r>
            <a:br>
              <a:rPr lang="de-DE" altLang="de-DE" sz="1200" dirty="0" smtClean="0"/>
            </a:br>
            <a:r>
              <a:rPr lang="de-DE" altLang="de-DE" sz="1200" dirty="0" smtClean="0"/>
              <a:t>Unternehmen zu</a:t>
            </a:r>
            <a:br>
              <a:rPr lang="de-DE" altLang="de-DE" sz="1200" dirty="0" smtClean="0"/>
            </a:br>
            <a:r>
              <a:rPr lang="de-DE" altLang="de-DE" sz="1200" dirty="0" smtClean="0"/>
              <a:t>kommen.</a:t>
            </a:r>
            <a:endParaRPr lang="de-DE" sz="1200" dirty="0" smtClean="0"/>
          </a:p>
          <a:p>
            <a:r>
              <a:rPr lang="de-DE" altLang="de-DE" sz="1200" dirty="0" smtClean="0">
                <a:latin typeface="+mn-lt"/>
              </a:rPr>
              <a:t/>
            </a:r>
            <a:br>
              <a:rPr lang="de-DE" altLang="de-DE" sz="1200" dirty="0" smtClean="0">
                <a:latin typeface="+mn-lt"/>
              </a:rPr>
            </a:br>
            <a:endParaRPr lang="de-DE" sz="2200" dirty="0" smtClean="0"/>
          </a:p>
        </p:txBody>
      </p:sp>
      <p:pic>
        <p:nvPicPr>
          <p:cNvPr id="8" name="Grafik 28" descr="Strategiue_kurz.jpg"/>
          <p:cNvPicPr>
            <a:picLocks noChangeAspect="1"/>
          </p:cNvPicPr>
          <p:nvPr/>
        </p:nvPicPr>
        <p:blipFill>
          <a:blip r:embed="rId2" cstate="print"/>
          <a:srcRect/>
          <a:stretch>
            <a:fillRect/>
          </a:stretch>
        </p:blipFill>
        <p:spPr bwMode="auto">
          <a:xfrm>
            <a:off x="2519836" y="1375453"/>
            <a:ext cx="5580062" cy="4862512"/>
          </a:xfrm>
          <a:prstGeom prst="rect">
            <a:avLst/>
          </a:prstGeom>
          <a:noFill/>
          <a:ln w="9525">
            <a:noFill/>
            <a:miter lim="800000"/>
            <a:headEnd/>
            <a:tailEnd/>
          </a:ln>
        </p:spPr>
      </p:pic>
      <p:sp>
        <p:nvSpPr>
          <p:cNvPr id="9" name="Ellipse 8"/>
          <p:cNvSpPr/>
          <p:nvPr/>
        </p:nvSpPr>
        <p:spPr>
          <a:xfrm>
            <a:off x="6923315" y="2693238"/>
            <a:ext cx="2253335" cy="1796142"/>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6"/>
              </a:solidFill>
            </a:endParaRPr>
          </a:p>
        </p:txBody>
      </p:sp>
      <p:sp>
        <p:nvSpPr>
          <p:cNvPr id="10" name="Textfeld 9"/>
          <p:cNvSpPr txBox="1"/>
          <p:nvPr/>
        </p:nvSpPr>
        <p:spPr>
          <a:xfrm>
            <a:off x="6923315" y="4027715"/>
            <a:ext cx="1855559" cy="461665"/>
          </a:xfrm>
          <a:prstGeom prst="rect">
            <a:avLst/>
          </a:prstGeom>
          <a:noFill/>
        </p:spPr>
        <p:txBody>
          <a:bodyPr wrap="square" rtlCol="0">
            <a:spAutoFit/>
          </a:bodyPr>
          <a:lstStyle/>
          <a:p>
            <a:endParaRPr lang="de-DE" dirty="0"/>
          </a:p>
        </p:txBody>
      </p:sp>
      <p:sp>
        <p:nvSpPr>
          <p:cNvPr id="11" name="Rechteck 10"/>
          <p:cNvSpPr/>
          <p:nvPr/>
        </p:nvSpPr>
        <p:spPr>
          <a:xfrm>
            <a:off x="6999512" y="3135086"/>
            <a:ext cx="2165804" cy="707886"/>
          </a:xfrm>
          <a:prstGeom prst="rect">
            <a:avLst/>
          </a:prstGeom>
        </p:spPr>
        <p:txBody>
          <a:bodyPr wrap="square">
            <a:spAutoFit/>
          </a:bodyPr>
          <a:lstStyle/>
          <a:p>
            <a:pPr marL="271463" indent="-271463"/>
            <a:r>
              <a:rPr lang="de-DE" altLang="de-DE" sz="2000" b="0" dirty="0" smtClean="0">
                <a:solidFill>
                  <a:schemeClr val="accent1"/>
                </a:solidFill>
                <a:latin typeface="Calibri" panose="020F0502020204030204" pitchFamily="34" charset="0"/>
              </a:rPr>
              <a:t>4.Handlungs-</a:t>
            </a:r>
            <a:br>
              <a:rPr lang="de-DE" altLang="de-DE" sz="2000" b="0" dirty="0" smtClean="0">
                <a:solidFill>
                  <a:schemeClr val="accent1"/>
                </a:solidFill>
                <a:latin typeface="Calibri" panose="020F0502020204030204" pitchFamily="34" charset="0"/>
              </a:rPr>
            </a:br>
            <a:r>
              <a:rPr lang="de-DE" altLang="de-DE" sz="2000" b="0" dirty="0" smtClean="0">
                <a:solidFill>
                  <a:schemeClr val="accent1"/>
                </a:solidFill>
                <a:latin typeface="Calibri" panose="020F0502020204030204" pitchFamily="34" charset="0"/>
              </a:rPr>
              <a:t>bedarf festlegen</a:t>
            </a:r>
            <a:endParaRPr lang="de-DE" altLang="de-DE" sz="2000" b="0" dirty="0">
              <a:solidFill>
                <a:schemeClr val="accent1"/>
              </a:solidFill>
              <a:latin typeface="Calibri" panose="020F0502020204030204" pitchFamily="34" charset="0"/>
            </a:endParaRPr>
          </a:p>
        </p:txBody>
      </p:sp>
      <p:sp>
        <p:nvSpPr>
          <p:cNvPr id="12" name="Ellipse 11"/>
          <p:cNvSpPr/>
          <p:nvPr/>
        </p:nvSpPr>
        <p:spPr>
          <a:xfrm>
            <a:off x="5932713" y="4027715"/>
            <a:ext cx="1567544" cy="1436914"/>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llipse 12"/>
          <p:cNvSpPr/>
          <p:nvPr/>
        </p:nvSpPr>
        <p:spPr>
          <a:xfrm>
            <a:off x="457201" y="1305033"/>
            <a:ext cx="1915886" cy="785026"/>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Ellipse 13"/>
          <p:cNvSpPr/>
          <p:nvPr/>
        </p:nvSpPr>
        <p:spPr>
          <a:xfrm>
            <a:off x="2373087" y="1375453"/>
            <a:ext cx="2296886" cy="1846718"/>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Ellipse 14"/>
          <p:cNvSpPr/>
          <p:nvPr/>
        </p:nvSpPr>
        <p:spPr>
          <a:xfrm>
            <a:off x="311337" y="2405742"/>
            <a:ext cx="2340425" cy="1632857"/>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Ellipse 15"/>
          <p:cNvSpPr/>
          <p:nvPr/>
        </p:nvSpPr>
        <p:spPr>
          <a:xfrm>
            <a:off x="2122714" y="4147453"/>
            <a:ext cx="4352257" cy="52251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Ellipse 16"/>
          <p:cNvSpPr/>
          <p:nvPr/>
        </p:nvSpPr>
        <p:spPr>
          <a:xfrm>
            <a:off x="178526" y="3842656"/>
            <a:ext cx="2194561" cy="2044701"/>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Ellipse 17"/>
          <p:cNvSpPr/>
          <p:nvPr/>
        </p:nvSpPr>
        <p:spPr>
          <a:xfrm>
            <a:off x="1551421" y="4495799"/>
            <a:ext cx="4767943" cy="1742165"/>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2800" kern="0" dirty="0" smtClean="0">
                <a:latin typeface="Calibri" panose="020F0502020204030204" pitchFamily="34" charset="0"/>
              </a:rPr>
              <a:t>4.	Der Check und wie man mit ihm </a:t>
            </a:r>
            <a:br>
              <a:rPr lang="de-DE" sz="2800" kern="0" dirty="0" smtClean="0">
                <a:latin typeface="Calibri" panose="020F0502020204030204" pitchFamily="34" charset="0"/>
              </a:rPr>
            </a:br>
            <a:r>
              <a:rPr lang="de-DE" sz="2800" kern="0" dirty="0" smtClean="0">
                <a:latin typeface="Calibri" panose="020F0502020204030204" pitchFamily="34" charset="0"/>
              </a:rPr>
              <a:t>	arbeiten kann</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38</a:t>
            </a:fld>
            <a:endParaRPr lang="de-DE" dirty="0"/>
          </a:p>
        </p:txBody>
      </p:sp>
      <p:sp>
        <p:nvSpPr>
          <p:cNvPr id="7" name="Inhaltsplatzhalter 1"/>
          <p:cNvSpPr>
            <a:spLocks noGrp="1"/>
          </p:cNvSpPr>
          <p:nvPr>
            <p:ph idx="1"/>
          </p:nvPr>
        </p:nvSpPr>
        <p:spPr/>
        <p:txBody>
          <a:bodyPr/>
          <a:lstStyle/>
          <a:p>
            <a:pPr lvl="1"/>
            <a:r>
              <a:rPr lang="de-DE" sz="2000" dirty="0" smtClean="0">
                <a:latin typeface="+mn-lt"/>
              </a:rPr>
              <a:t>1</a:t>
            </a:r>
            <a:r>
              <a:rPr lang="de-DE" sz="2000" dirty="0" smtClean="0"/>
              <a:t>. Zielsetzung</a:t>
            </a:r>
          </a:p>
          <a:p>
            <a:pPr lvl="1"/>
            <a:endParaRPr lang="de-DE" sz="2000" dirty="0" smtClean="0"/>
          </a:p>
          <a:p>
            <a:pPr lvl="1"/>
            <a:endParaRPr lang="de-DE" sz="2000" dirty="0" smtClean="0">
              <a:latin typeface="+mn-lt"/>
            </a:endParaRPr>
          </a:p>
          <a:p>
            <a:pPr lvl="1"/>
            <a:r>
              <a:rPr lang="de-DE" sz="2000" dirty="0" smtClean="0">
                <a:latin typeface="+mn-lt"/>
              </a:rPr>
              <a:t>2. Checkpunkt</a:t>
            </a:r>
          </a:p>
          <a:p>
            <a:pPr lvl="1">
              <a:buNone/>
            </a:pPr>
            <a:r>
              <a:rPr lang="de-DE" sz="1200" dirty="0" smtClean="0">
                <a:latin typeface="+mn-lt"/>
              </a:rPr>
              <a:t>	Beschreibung der guten </a:t>
            </a:r>
          </a:p>
          <a:p>
            <a:pPr lvl="1">
              <a:buNone/>
            </a:pPr>
            <a:r>
              <a:rPr lang="de-DE" sz="1200" dirty="0" smtClean="0">
                <a:latin typeface="+mn-lt"/>
              </a:rPr>
              <a:t>	Praxis und Stand der </a:t>
            </a:r>
          </a:p>
          <a:p>
            <a:pPr lvl="1">
              <a:buNone/>
            </a:pPr>
            <a:r>
              <a:rPr lang="de-DE" sz="1200" dirty="0" smtClean="0">
                <a:latin typeface="+mn-lt"/>
              </a:rPr>
              <a:t>	Arbeitswissenschaft</a:t>
            </a:r>
          </a:p>
          <a:p>
            <a:pPr lvl="1"/>
            <a:endParaRPr lang="de-DE" sz="2000" dirty="0" smtClean="0">
              <a:latin typeface="+mn-lt"/>
            </a:endParaRPr>
          </a:p>
          <a:p>
            <a:pPr lvl="1"/>
            <a:r>
              <a:rPr lang="de-DE" sz="2000" dirty="0" smtClean="0">
                <a:latin typeface="+mn-lt"/>
              </a:rPr>
              <a:t>3. </a:t>
            </a:r>
            <a:r>
              <a:rPr lang="de-DE" altLang="de-DE" sz="2000" dirty="0" smtClean="0">
                <a:latin typeface="+mn-lt"/>
              </a:rPr>
              <a:t>Beispiele</a:t>
            </a:r>
            <a:endParaRPr lang="de-DE" sz="2000" dirty="0" smtClean="0">
              <a:latin typeface="+mn-lt"/>
            </a:endParaRPr>
          </a:p>
          <a:p>
            <a:r>
              <a:rPr lang="de-DE" sz="1200" dirty="0" smtClean="0"/>
              <a:t>	</a:t>
            </a:r>
            <a:r>
              <a:rPr lang="de-DE" altLang="de-DE" sz="1200" dirty="0" smtClean="0"/>
              <a:t>Zur Anregung, was</a:t>
            </a:r>
          </a:p>
          <a:p>
            <a:r>
              <a:rPr lang="de-DE" altLang="de-DE" sz="1200" dirty="0" smtClean="0"/>
              <a:t>	gemeint ist und um auf</a:t>
            </a:r>
            <a:br>
              <a:rPr lang="de-DE" altLang="de-DE" sz="1200" dirty="0" smtClean="0"/>
            </a:br>
            <a:r>
              <a:rPr lang="de-DE" altLang="de-DE" sz="1200" dirty="0" smtClean="0"/>
              <a:t>Ideen für das eigene</a:t>
            </a:r>
            <a:br>
              <a:rPr lang="de-DE" altLang="de-DE" sz="1200" dirty="0" smtClean="0"/>
            </a:br>
            <a:r>
              <a:rPr lang="de-DE" altLang="de-DE" sz="1200" dirty="0" smtClean="0"/>
              <a:t>Unternehmen zu</a:t>
            </a:r>
            <a:br>
              <a:rPr lang="de-DE" altLang="de-DE" sz="1200" dirty="0" smtClean="0"/>
            </a:br>
            <a:r>
              <a:rPr lang="de-DE" altLang="de-DE" sz="1200" dirty="0" smtClean="0"/>
              <a:t>kommen.</a:t>
            </a:r>
            <a:endParaRPr lang="de-DE" sz="1200" dirty="0" smtClean="0"/>
          </a:p>
          <a:p>
            <a:r>
              <a:rPr lang="de-DE" altLang="de-DE" sz="1200" dirty="0" smtClean="0">
                <a:latin typeface="+mn-lt"/>
              </a:rPr>
              <a:t/>
            </a:r>
            <a:br>
              <a:rPr lang="de-DE" altLang="de-DE" sz="1200" dirty="0" smtClean="0">
                <a:latin typeface="+mn-lt"/>
              </a:rPr>
            </a:br>
            <a:endParaRPr lang="de-DE" sz="2200" dirty="0" smtClean="0"/>
          </a:p>
        </p:txBody>
      </p:sp>
      <p:pic>
        <p:nvPicPr>
          <p:cNvPr id="8" name="Grafik 28" descr="Strategiue_kurz.jpg"/>
          <p:cNvPicPr>
            <a:picLocks noChangeAspect="1"/>
          </p:cNvPicPr>
          <p:nvPr/>
        </p:nvPicPr>
        <p:blipFill>
          <a:blip r:embed="rId2" cstate="print"/>
          <a:srcRect/>
          <a:stretch>
            <a:fillRect/>
          </a:stretch>
        </p:blipFill>
        <p:spPr bwMode="auto">
          <a:xfrm>
            <a:off x="2519836" y="1375453"/>
            <a:ext cx="5580062" cy="4862512"/>
          </a:xfrm>
          <a:prstGeom prst="rect">
            <a:avLst/>
          </a:prstGeom>
          <a:noFill/>
          <a:ln w="9525">
            <a:noFill/>
            <a:miter lim="800000"/>
            <a:headEnd/>
            <a:tailEnd/>
          </a:ln>
        </p:spPr>
      </p:pic>
      <p:sp>
        <p:nvSpPr>
          <p:cNvPr id="9" name="Ellipse 8"/>
          <p:cNvSpPr/>
          <p:nvPr/>
        </p:nvSpPr>
        <p:spPr>
          <a:xfrm>
            <a:off x="6923315" y="2693238"/>
            <a:ext cx="2253335" cy="1796142"/>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6"/>
              </a:solidFill>
            </a:endParaRPr>
          </a:p>
        </p:txBody>
      </p:sp>
      <p:sp>
        <p:nvSpPr>
          <p:cNvPr id="10" name="Textfeld 9"/>
          <p:cNvSpPr txBox="1"/>
          <p:nvPr/>
        </p:nvSpPr>
        <p:spPr>
          <a:xfrm>
            <a:off x="6923315" y="4027715"/>
            <a:ext cx="1855559" cy="461665"/>
          </a:xfrm>
          <a:prstGeom prst="rect">
            <a:avLst/>
          </a:prstGeom>
          <a:noFill/>
        </p:spPr>
        <p:txBody>
          <a:bodyPr wrap="square" rtlCol="0">
            <a:spAutoFit/>
          </a:bodyPr>
          <a:lstStyle/>
          <a:p>
            <a:endParaRPr lang="de-DE" dirty="0"/>
          </a:p>
        </p:txBody>
      </p:sp>
      <p:sp>
        <p:nvSpPr>
          <p:cNvPr id="11" name="Rechteck 10"/>
          <p:cNvSpPr/>
          <p:nvPr/>
        </p:nvSpPr>
        <p:spPr>
          <a:xfrm>
            <a:off x="6999512" y="3135086"/>
            <a:ext cx="2165804" cy="707886"/>
          </a:xfrm>
          <a:prstGeom prst="rect">
            <a:avLst/>
          </a:prstGeom>
        </p:spPr>
        <p:txBody>
          <a:bodyPr wrap="square">
            <a:spAutoFit/>
          </a:bodyPr>
          <a:lstStyle/>
          <a:p>
            <a:pPr marL="271463" indent="-271463"/>
            <a:r>
              <a:rPr lang="de-DE" altLang="de-DE" sz="2000" b="0" dirty="0" smtClean="0">
                <a:solidFill>
                  <a:schemeClr val="accent1"/>
                </a:solidFill>
                <a:latin typeface="Calibri" panose="020F0502020204030204" pitchFamily="34" charset="0"/>
              </a:rPr>
              <a:t>4.Handlungs-</a:t>
            </a:r>
            <a:br>
              <a:rPr lang="de-DE" altLang="de-DE" sz="2000" b="0" dirty="0" smtClean="0">
                <a:solidFill>
                  <a:schemeClr val="accent1"/>
                </a:solidFill>
                <a:latin typeface="Calibri" panose="020F0502020204030204" pitchFamily="34" charset="0"/>
              </a:rPr>
            </a:br>
            <a:r>
              <a:rPr lang="de-DE" altLang="de-DE" sz="2000" b="0" dirty="0" smtClean="0">
                <a:solidFill>
                  <a:schemeClr val="accent1"/>
                </a:solidFill>
                <a:latin typeface="Calibri" panose="020F0502020204030204" pitchFamily="34" charset="0"/>
              </a:rPr>
              <a:t>bedarf festlegen</a:t>
            </a:r>
            <a:endParaRPr lang="de-DE" altLang="de-DE" sz="2000" b="0" dirty="0">
              <a:solidFill>
                <a:schemeClr val="accent1"/>
              </a:solidFill>
              <a:latin typeface="Calibri" panose="020F0502020204030204" pitchFamily="34" charset="0"/>
            </a:endParaRPr>
          </a:p>
        </p:txBody>
      </p:sp>
      <p:sp>
        <p:nvSpPr>
          <p:cNvPr id="12" name="Ellipse 11"/>
          <p:cNvSpPr/>
          <p:nvPr/>
        </p:nvSpPr>
        <p:spPr>
          <a:xfrm>
            <a:off x="5932713" y="4027715"/>
            <a:ext cx="1567544" cy="1436914"/>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llipse 12"/>
          <p:cNvSpPr/>
          <p:nvPr/>
        </p:nvSpPr>
        <p:spPr>
          <a:xfrm>
            <a:off x="457201" y="1305033"/>
            <a:ext cx="1915886" cy="785026"/>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Ellipse 13"/>
          <p:cNvSpPr/>
          <p:nvPr/>
        </p:nvSpPr>
        <p:spPr>
          <a:xfrm>
            <a:off x="2373087" y="1375453"/>
            <a:ext cx="2296886" cy="1846718"/>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Ellipse 14"/>
          <p:cNvSpPr/>
          <p:nvPr/>
        </p:nvSpPr>
        <p:spPr>
          <a:xfrm>
            <a:off x="311337" y="2405742"/>
            <a:ext cx="2340425" cy="1632857"/>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Ellipse 15"/>
          <p:cNvSpPr/>
          <p:nvPr/>
        </p:nvSpPr>
        <p:spPr>
          <a:xfrm>
            <a:off x="2122714" y="4147453"/>
            <a:ext cx="4352257" cy="52251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Ellipse 16"/>
          <p:cNvSpPr/>
          <p:nvPr/>
        </p:nvSpPr>
        <p:spPr>
          <a:xfrm>
            <a:off x="178526" y="3842656"/>
            <a:ext cx="2194561" cy="2044701"/>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Ellipse 17"/>
          <p:cNvSpPr/>
          <p:nvPr/>
        </p:nvSpPr>
        <p:spPr>
          <a:xfrm>
            <a:off x="1551421" y="4495799"/>
            <a:ext cx="4767943" cy="1742165"/>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feld 18"/>
          <p:cNvSpPr txBox="1">
            <a:spLocks noChangeArrowheads="1"/>
          </p:cNvSpPr>
          <p:nvPr/>
        </p:nvSpPr>
        <p:spPr bwMode="auto">
          <a:xfrm>
            <a:off x="3657597" y="4855773"/>
            <a:ext cx="5336381" cy="1428083"/>
          </a:xfrm>
          <a:prstGeom prst="rect">
            <a:avLst/>
          </a:prstGeom>
          <a:solidFill>
            <a:srgbClr val="FFFFFF"/>
          </a:solidFill>
          <a:ln w="38100">
            <a:solidFill>
              <a:schemeClr val="accent2"/>
            </a:solidFill>
            <a:miter lim="800000"/>
            <a:headEnd/>
            <a:tailEnd/>
          </a:ln>
        </p:spPr>
        <p:txBody>
          <a:bodyPr wrap="square">
            <a:spAutoFit/>
          </a:bodyPr>
          <a:lstStyle/>
          <a:p>
            <a:r>
              <a:rPr lang="de-DE" altLang="de-DE" sz="1400" b="1" dirty="0">
                <a:solidFill>
                  <a:schemeClr val="accent2"/>
                </a:solidFill>
                <a:latin typeface="Calibri" panose="020F0502020204030204" pitchFamily="34" charset="0"/>
              </a:rPr>
              <a:t>5. Maßnahmen festlegen, </a:t>
            </a:r>
            <a:r>
              <a:rPr lang="de-DE" altLang="de-DE" sz="1400" b="1" dirty="0" smtClean="0">
                <a:solidFill>
                  <a:schemeClr val="accent2"/>
                </a:solidFill>
                <a:latin typeface="Calibri" panose="020F0502020204030204" pitchFamily="34" charset="0"/>
              </a:rPr>
              <a:t>kontrollieren, verbessern</a:t>
            </a:r>
            <a:r>
              <a:rPr lang="de-DE" altLang="de-DE" sz="1400" dirty="0">
                <a:solidFill>
                  <a:schemeClr val="accent2"/>
                </a:solidFill>
                <a:latin typeface="Calibri" panose="020F0502020204030204" pitchFamily="34" charset="0"/>
              </a:rPr>
              <a:t/>
            </a:r>
            <a:br>
              <a:rPr lang="de-DE" altLang="de-DE" sz="1400" dirty="0">
                <a:solidFill>
                  <a:schemeClr val="accent2"/>
                </a:solidFill>
                <a:latin typeface="Calibri" panose="020F0502020204030204" pitchFamily="34" charset="0"/>
              </a:rPr>
            </a:br>
            <a:r>
              <a:rPr lang="de-DE" altLang="de-DE" sz="1400" b="1" dirty="0" smtClean="0">
                <a:solidFill>
                  <a:schemeClr val="accent2"/>
                </a:solidFill>
                <a:latin typeface="Calibri" panose="020F0502020204030204" pitchFamily="34" charset="0"/>
              </a:rPr>
              <a:t>Maßnahmenplan </a:t>
            </a:r>
            <a:r>
              <a:rPr lang="de-DE" altLang="de-DE" sz="1400" b="1" dirty="0">
                <a:solidFill>
                  <a:schemeClr val="accent2"/>
                </a:solidFill>
                <a:latin typeface="Calibri" panose="020F0502020204030204" pitchFamily="34" charset="0"/>
              </a:rPr>
              <a:t>ist </a:t>
            </a:r>
            <a:r>
              <a:rPr lang="de-DE" altLang="de-DE" sz="1400" b="1" dirty="0" smtClean="0">
                <a:solidFill>
                  <a:schemeClr val="accent2"/>
                </a:solidFill>
                <a:latin typeface="Calibri" panose="020F0502020204030204" pitchFamily="34" charset="0"/>
              </a:rPr>
              <a:t>in </a:t>
            </a:r>
            <a:r>
              <a:rPr lang="de-DE" altLang="de-DE" sz="1400" b="1" dirty="0">
                <a:solidFill>
                  <a:schemeClr val="accent2"/>
                </a:solidFill>
                <a:latin typeface="Calibri" panose="020F0502020204030204" pitchFamily="34" charset="0"/>
              </a:rPr>
              <a:t>Print auf der letzten Seite  zu finden und Online in der Auswertungsliste</a:t>
            </a:r>
          </a:p>
          <a:p>
            <a:r>
              <a:rPr lang="de-DE" altLang="de-DE" sz="1400" dirty="0">
                <a:solidFill>
                  <a:schemeClr val="accent2"/>
                </a:solidFill>
                <a:latin typeface="Calibri" panose="020F0502020204030204" pitchFamily="34" charset="0"/>
              </a:rPr>
              <a:t>Im </a:t>
            </a:r>
            <a:r>
              <a:rPr lang="de-DE" altLang="de-DE" sz="1400" dirty="0" smtClean="0">
                <a:solidFill>
                  <a:schemeClr val="accent2"/>
                </a:solidFill>
                <a:latin typeface="Calibri" panose="020F0502020204030204" pitchFamily="34" charset="0"/>
              </a:rPr>
              <a:t>Maßnahmenplan </a:t>
            </a:r>
            <a:r>
              <a:rPr lang="de-DE" altLang="de-DE" sz="1400" dirty="0">
                <a:solidFill>
                  <a:schemeClr val="accent2"/>
                </a:solidFill>
                <a:latin typeface="Calibri" panose="020F0502020204030204" pitchFamily="34" charset="0"/>
              </a:rPr>
              <a:t>mindestens 10  Maßnahmen  beschreiben, Verantwortliche und Fristen zur Umsetzung sowie zur Kontrolle festlegen</a:t>
            </a: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2800" kern="0" dirty="0" smtClean="0">
                <a:latin typeface="Calibri" panose="020F0502020204030204" pitchFamily="34" charset="0"/>
              </a:rPr>
              <a:t>4.	Der Check und wie man mit ihm </a:t>
            </a:r>
            <a:br>
              <a:rPr lang="de-DE" sz="2800" kern="0" dirty="0" smtClean="0">
                <a:latin typeface="Calibri" panose="020F0502020204030204" pitchFamily="34" charset="0"/>
              </a:rPr>
            </a:br>
            <a:r>
              <a:rPr lang="de-DE" sz="2800" kern="0" dirty="0" smtClean="0">
                <a:latin typeface="Calibri" panose="020F0502020204030204" pitchFamily="34" charset="0"/>
              </a:rPr>
              <a:t>	arbeiten kann</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39</a:t>
            </a:fld>
            <a:endParaRPr lang="de-DE" dirty="0"/>
          </a:p>
        </p:txBody>
      </p:sp>
      <p:sp>
        <p:nvSpPr>
          <p:cNvPr id="7" name="Inhaltsplatzhalter 1"/>
          <p:cNvSpPr>
            <a:spLocks noGrp="1"/>
          </p:cNvSpPr>
          <p:nvPr>
            <p:ph idx="1"/>
          </p:nvPr>
        </p:nvSpPr>
        <p:spPr/>
        <p:txBody>
          <a:bodyPr/>
          <a:lstStyle/>
          <a:p>
            <a:pPr lvl="1"/>
            <a:r>
              <a:rPr lang="de-DE" sz="2000" dirty="0" smtClean="0">
                <a:latin typeface="+mn-lt"/>
              </a:rPr>
              <a:t>1</a:t>
            </a:r>
            <a:r>
              <a:rPr lang="de-DE" sz="2000" dirty="0" smtClean="0"/>
              <a:t>. Zielsetzung</a:t>
            </a:r>
          </a:p>
          <a:p>
            <a:pPr lvl="1"/>
            <a:endParaRPr lang="de-DE" sz="2000" dirty="0" smtClean="0"/>
          </a:p>
          <a:p>
            <a:pPr lvl="1"/>
            <a:endParaRPr lang="de-DE" sz="2000" dirty="0" smtClean="0">
              <a:latin typeface="+mn-lt"/>
            </a:endParaRPr>
          </a:p>
          <a:p>
            <a:pPr lvl="1"/>
            <a:r>
              <a:rPr lang="de-DE" sz="2000" dirty="0" smtClean="0">
                <a:latin typeface="+mn-lt"/>
              </a:rPr>
              <a:t>2. Checkpunkt</a:t>
            </a:r>
          </a:p>
          <a:p>
            <a:pPr lvl="1">
              <a:buNone/>
            </a:pPr>
            <a:r>
              <a:rPr lang="de-DE" sz="1200" dirty="0" smtClean="0">
                <a:latin typeface="+mn-lt"/>
              </a:rPr>
              <a:t>	Beschreibung der guten </a:t>
            </a:r>
          </a:p>
          <a:p>
            <a:pPr lvl="1">
              <a:buNone/>
            </a:pPr>
            <a:r>
              <a:rPr lang="de-DE" sz="1200" dirty="0" smtClean="0">
                <a:latin typeface="+mn-lt"/>
              </a:rPr>
              <a:t>	Praxis und Stand der </a:t>
            </a:r>
          </a:p>
          <a:p>
            <a:pPr lvl="1">
              <a:buNone/>
            </a:pPr>
            <a:r>
              <a:rPr lang="de-DE" sz="1200" dirty="0" smtClean="0">
                <a:latin typeface="+mn-lt"/>
              </a:rPr>
              <a:t>	Arbeitswissenschaft</a:t>
            </a:r>
          </a:p>
          <a:p>
            <a:pPr lvl="1"/>
            <a:endParaRPr lang="de-DE" sz="2000" dirty="0" smtClean="0">
              <a:latin typeface="+mn-lt"/>
            </a:endParaRPr>
          </a:p>
          <a:p>
            <a:pPr lvl="1"/>
            <a:r>
              <a:rPr lang="de-DE" sz="2000" dirty="0" smtClean="0">
                <a:latin typeface="+mn-lt"/>
              </a:rPr>
              <a:t>3. </a:t>
            </a:r>
            <a:r>
              <a:rPr lang="de-DE" altLang="de-DE" sz="2000" dirty="0" smtClean="0">
                <a:latin typeface="+mn-lt"/>
              </a:rPr>
              <a:t>Beispiele</a:t>
            </a:r>
            <a:endParaRPr lang="de-DE" sz="2000" dirty="0" smtClean="0">
              <a:latin typeface="+mn-lt"/>
            </a:endParaRPr>
          </a:p>
          <a:p>
            <a:r>
              <a:rPr lang="de-DE" sz="1200" dirty="0" smtClean="0"/>
              <a:t>	</a:t>
            </a:r>
            <a:r>
              <a:rPr lang="de-DE" altLang="de-DE" sz="1200" dirty="0" smtClean="0"/>
              <a:t>Zur Anregung, was</a:t>
            </a:r>
          </a:p>
          <a:p>
            <a:r>
              <a:rPr lang="de-DE" altLang="de-DE" sz="1200" dirty="0" smtClean="0"/>
              <a:t>	gemeint ist und um auf</a:t>
            </a:r>
            <a:br>
              <a:rPr lang="de-DE" altLang="de-DE" sz="1200" dirty="0" smtClean="0"/>
            </a:br>
            <a:r>
              <a:rPr lang="de-DE" altLang="de-DE" sz="1200" dirty="0" smtClean="0"/>
              <a:t>Ideen für das eigene</a:t>
            </a:r>
            <a:br>
              <a:rPr lang="de-DE" altLang="de-DE" sz="1200" dirty="0" smtClean="0"/>
            </a:br>
            <a:r>
              <a:rPr lang="de-DE" altLang="de-DE" sz="1200" dirty="0" smtClean="0"/>
              <a:t>Unternehmen zu</a:t>
            </a:r>
            <a:br>
              <a:rPr lang="de-DE" altLang="de-DE" sz="1200" dirty="0" smtClean="0"/>
            </a:br>
            <a:r>
              <a:rPr lang="de-DE" altLang="de-DE" sz="1200" dirty="0" smtClean="0"/>
              <a:t>kommen.</a:t>
            </a:r>
            <a:endParaRPr lang="de-DE" sz="1200" dirty="0" smtClean="0"/>
          </a:p>
          <a:p>
            <a:r>
              <a:rPr lang="de-DE" altLang="de-DE" sz="1200" dirty="0" smtClean="0">
                <a:latin typeface="+mn-lt"/>
              </a:rPr>
              <a:t/>
            </a:r>
            <a:br>
              <a:rPr lang="de-DE" altLang="de-DE" sz="1200" dirty="0" smtClean="0">
                <a:latin typeface="+mn-lt"/>
              </a:rPr>
            </a:br>
            <a:endParaRPr lang="de-DE" sz="2200" dirty="0" smtClean="0"/>
          </a:p>
        </p:txBody>
      </p:sp>
      <p:pic>
        <p:nvPicPr>
          <p:cNvPr id="8" name="Grafik 28" descr="Strategiue_kurz.jpg"/>
          <p:cNvPicPr>
            <a:picLocks noChangeAspect="1"/>
          </p:cNvPicPr>
          <p:nvPr/>
        </p:nvPicPr>
        <p:blipFill>
          <a:blip r:embed="rId2" cstate="print"/>
          <a:srcRect/>
          <a:stretch>
            <a:fillRect/>
          </a:stretch>
        </p:blipFill>
        <p:spPr bwMode="auto">
          <a:xfrm>
            <a:off x="2519836" y="1375453"/>
            <a:ext cx="5580062" cy="4862512"/>
          </a:xfrm>
          <a:prstGeom prst="rect">
            <a:avLst/>
          </a:prstGeom>
          <a:noFill/>
          <a:ln w="9525">
            <a:noFill/>
            <a:miter lim="800000"/>
            <a:headEnd/>
            <a:tailEnd/>
          </a:ln>
        </p:spPr>
      </p:pic>
      <p:sp>
        <p:nvSpPr>
          <p:cNvPr id="9" name="Ellipse 8"/>
          <p:cNvSpPr/>
          <p:nvPr/>
        </p:nvSpPr>
        <p:spPr>
          <a:xfrm>
            <a:off x="6923315" y="2693238"/>
            <a:ext cx="2253335" cy="1796142"/>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schemeClr val="accent6"/>
              </a:solidFill>
            </a:endParaRPr>
          </a:p>
        </p:txBody>
      </p:sp>
      <p:sp>
        <p:nvSpPr>
          <p:cNvPr id="10" name="Textfeld 9"/>
          <p:cNvSpPr txBox="1"/>
          <p:nvPr/>
        </p:nvSpPr>
        <p:spPr>
          <a:xfrm>
            <a:off x="6923315" y="4027715"/>
            <a:ext cx="1855559" cy="461665"/>
          </a:xfrm>
          <a:prstGeom prst="rect">
            <a:avLst/>
          </a:prstGeom>
          <a:noFill/>
        </p:spPr>
        <p:txBody>
          <a:bodyPr wrap="square" rtlCol="0">
            <a:spAutoFit/>
          </a:bodyPr>
          <a:lstStyle/>
          <a:p>
            <a:endParaRPr lang="de-DE" dirty="0"/>
          </a:p>
        </p:txBody>
      </p:sp>
      <p:sp>
        <p:nvSpPr>
          <p:cNvPr id="11" name="Rechteck 10"/>
          <p:cNvSpPr/>
          <p:nvPr/>
        </p:nvSpPr>
        <p:spPr>
          <a:xfrm>
            <a:off x="6999512" y="3135086"/>
            <a:ext cx="2165804" cy="707886"/>
          </a:xfrm>
          <a:prstGeom prst="rect">
            <a:avLst/>
          </a:prstGeom>
        </p:spPr>
        <p:txBody>
          <a:bodyPr wrap="square">
            <a:spAutoFit/>
          </a:bodyPr>
          <a:lstStyle/>
          <a:p>
            <a:pPr marL="271463" indent="-271463"/>
            <a:r>
              <a:rPr lang="de-DE" altLang="de-DE" sz="2000" b="0" dirty="0" smtClean="0">
                <a:solidFill>
                  <a:schemeClr val="accent1"/>
                </a:solidFill>
                <a:latin typeface="Calibri" panose="020F0502020204030204" pitchFamily="34" charset="0"/>
              </a:rPr>
              <a:t>4.Handlungs-</a:t>
            </a:r>
            <a:br>
              <a:rPr lang="de-DE" altLang="de-DE" sz="2000" b="0" dirty="0" smtClean="0">
                <a:solidFill>
                  <a:schemeClr val="accent1"/>
                </a:solidFill>
                <a:latin typeface="Calibri" panose="020F0502020204030204" pitchFamily="34" charset="0"/>
              </a:rPr>
            </a:br>
            <a:r>
              <a:rPr lang="de-DE" altLang="de-DE" sz="2000" b="0" dirty="0" smtClean="0">
                <a:solidFill>
                  <a:schemeClr val="accent1"/>
                </a:solidFill>
                <a:latin typeface="Calibri" panose="020F0502020204030204" pitchFamily="34" charset="0"/>
              </a:rPr>
              <a:t>bedarf festlegen</a:t>
            </a:r>
            <a:endParaRPr lang="de-DE" altLang="de-DE" sz="2000" b="0" dirty="0">
              <a:solidFill>
                <a:schemeClr val="accent1"/>
              </a:solidFill>
              <a:latin typeface="Calibri" panose="020F0502020204030204" pitchFamily="34" charset="0"/>
            </a:endParaRPr>
          </a:p>
        </p:txBody>
      </p:sp>
      <p:sp>
        <p:nvSpPr>
          <p:cNvPr id="12" name="Ellipse 11"/>
          <p:cNvSpPr/>
          <p:nvPr/>
        </p:nvSpPr>
        <p:spPr>
          <a:xfrm>
            <a:off x="5932713" y="4027715"/>
            <a:ext cx="1567544" cy="1436914"/>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llipse 12"/>
          <p:cNvSpPr/>
          <p:nvPr/>
        </p:nvSpPr>
        <p:spPr>
          <a:xfrm>
            <a:off x="457201" y="1305033"/>
            <a:ext cx="1915886" cy="785026"/>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Ellipse 13"/>
          <p:cNvSpPr/>
          <p:nvPr/>
        </p:nvSpPr>
        <p:spPr>
          <a:xfrm>
            <a:off x="2373087" y="1375453"/>
            <a:ext cx="2296886" cy="1846718"/>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Ellipse 14"/>
          <p:cNvSpPr/>
          <p:nvPr/>
        </p:nvSpPr>
        <p:spPr>
          <a:xfrm>
            <a:off x="311337" y="2405742"/>
            <a:ext cx="2340425" cy="1632857"/>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Ellipse 15"/>
          <p:cNvSpPr/>
          <p:nvPr/>
        </p:nvSpPr>
        <p:spPr>
          <a:xfrm>
            <a:off x="2122714" y="4147453"/>
            <a:ext cx="4352257" cy="522518"/>
          </a:xfrm>
          <a:prstGeom prst="ellipse">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Ellipse 16"/>
          <p:cNvSpPr/>
          <p:nvPr/>
        </p:nvSpPr>
        <p:spPr>
          <a:xfrm>
            <a:off x="178526" y="3842656"/>
            <a:ext cx="2194561" cy="2044701"/>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Ellipse 17"/>
          <p:cNvSpPr/>
          <p:nvPr/>
        </p:nvSpPr>
        <p:spPr>
          <a:xfrm>
            <a:off x="1551421" y="4495799"/>
            <a:ext cx="4767943" cy="1742165"/>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feld 18"/>
          <p:cNvSpPr txBox="1">
            <a:spLocks noChangeArrowheads="1"/>
          </p:cNvSpPr>
          <p:nvPr/>
        </p:nvSpPr>
        <p:spPr bwMode="auto">
          <a:xfrm>
            <a:off x="3657597" y="4855773"/>
            <a:ext cx="5336381" cy="1428083"/>
          </a:xfrm>
          <a:prstGeom prst="rect">
            <a:avLst/>
          </a:prstGeom>
          <a:solidFill>
            <a:srgbClr val="FFFFFF"/>
          </a:solidFill>
          <a:ln w="38100">
            <a:solidFill>
              <a:srgbClr val="C00000"/>
            </a:solidFill>
            <a:miter lim="800000"/>
            <a:headEnd/>
            <a:tailEnd/>
          </a:ln>
        </p:spPr>
        <p:txBody>
          <a:bodyPr wrap="square">
            <a:spAutoFit/>
          </a:bodyPr>
          <a:lstStyle/>
          <a:p>
            <a:r>
              <a:rPr lang="de-DE" altLang="de-DE" sz="1400" b="1" dirty="0">
                <a:solidFill>
                  <a:srgbClr val="C00000"/>
                </a:solidFill>
                <a:latin typeface="Calibri" panose="020F0502020204030204" pitchFamily="34" charset="0"/>
              </a:rPr>
              <a:t>5. Maßnahmen festlegen, </a:t>
            </a:r>
            <a:r>
              <a:rPr lang="de-DE" altLang="de-DE" sz="1400" b="1" dirty="0" smtClean="0">
                <a:solidFill>
                  <a:srgbClr val="C00000"/>
                </a:solidFill>
                <a:latin typeface="Calibri" panose="020F0502020204030204" pitchFamily="34" charset="0"/>
              </a:rPr>
              <a:t>kontrollieren, verbessern</a:t>
            </a:r>
            <a:r>
              <a:rPr lang="de-DE" altLang="de-DE" sz="1400" dirty="0">
                <a:solidFill>
                  <a:srgbClr val="C00000"/>
                </a:solidFill>
                <a:latin typeface="Calibri" panose="020F0502020204030204" pitchFamily="34" charset="0"/>
              </a:rPr>
              <a:t/>
            </a:r>
            <a:br>
              <a:rPr lang="de-DE" altLang="de-DE" sz="1400" dirty="0">
                <a:solidFill>
                  <a:srgbClr val="C00000"/>
                </a:solidFill>
                <a:latin typeface="Calibri" panose="020F0502020204030204" pitchFamily="34" charset="0"/>
              </a:rPr>
            </a:br>
            <a:r>
              <a:rPr lang="de-DE" altLang="de-DE" sz="1400" b="1" dirty="0" smtClean="0">
                <a:solidFill>
                  <a:srgbClr val="C00000"/>
                </a:solidFill>
                <a:latin typeface="Calibri" panose="020F0502020204030204" pitchFamily="34" charset="0"/>
              </a:rPr>
              <a:t>Maßnahmenplan </a:t>
            </a:r>
            <a:r>
              <a:rPr lang="de-DE" altLang="de-DE" sz="1400" b="1" dirty="0">
                <a:solidFill>
                  <a:srgbClr val="C00000"/>
                </a:solidFill>
                <a:latin typeface="Calibri" panose="020F0502020204030204" pitchFamily="34" charset="0"/>
              </a:rPr>
              <a:t>ist </a:t>
            </a:r>
            <a:r>
              <a:rPr lang="de-DE" altLang="de-DE" sz="1400" b="1" dirty="0" smtClean="0">
                <a:solidFill>
                  <a:srgbClr val="C00000"/>
                </a:solidFill>
                <a:latin typeface="Calibri" panose="020F0502020204030204" pitchFamily="34" charset="0"/>
              </a:rPr>
              <a:t>in </a:t>
            </a:r>
            <a:r>
              <a:rPr lang="de-DE" altLang="de-DE" sz="1400" b="1" dirty="0">
                <a:solidFill>
                  <a:srgbClr val="C00000"/>
                </a:solidFill>
                <a:latin typeface="Calibri" panose="020F0502020204030204" pitchFamily="34" charset="0"/>
              </a:rPr>
              <a:t>Print auf der letzten Seite  zu finden und Online in der Auswertungsliste</a:t>
            </a:r>
          </a:p>
          <a:p>
            <a:r>
              <a:rPr lang="de-DE" altLang="de-DE" sz="1400" dirty="0">
                <a:solidFill>
                  <a:srgbClr val="C00000"/>
                </a:solidFill>
                <a:latin typeface="Calibri" panose="020F0502020204030204" pitchFamily="34" charset="0"/>
              </a:rPr>
              <a:t>Im </a:t>
            </a:r>
            <a:r>
              <a:rPr lang="de-DE" altLang="de-DE" sz="1400" dirty="0" smtClean="0">
                <a:solidFill>
                  <a:srgbClr val="C00000"/>
                </a:solidFill>
                <a:latin typeface="Calibri" panose="020F0502020204030204" pitchFamily="34" charset="0"/>
              </a:rPr>
              <a:t>Maßnahmenplan </a:t>
            </a:r>
            <a:r>
              <a:rPr lang="de-DE" altLang="de-DE" sz="1400" dirty="0">
                <a:solidFill>
                  <a:srgbClr val="C00000"/>
                </a:solidFill>
                <a:latin typeface="Calibri" panose="020F0502020204030204" pitchFamily="34" charset="0"/>
              </a:rPr>
              <a:t>mindestens 10  Maßnahmen  beschreiben, Verantwortliche und Fristen zur Umsetzung sowie zur Kontrolle festlegen</a:t>
            </a:r>
          </a:p>
        </p:txBody>
      </p:sp>
      <p:sp>
        <p:nvSpPr>
          <p:cNvPr id="19" name="Textfeld 1"/>
          <p:cNvSpPr txBox="1">
            <a:spLocks noChangeArrowheads="1"/>
          </p:cNvSpPr>
          <p:nvPr/>
        </p:nvSpPr>
        <p:spPr bwMode="auto">
          <a:xfrm>
            <a:off x="2514593" y="1916113"/>
            <a:ext cx="4430837" cy="3410164"/>
          </a:xfrm>
          <a:prstGeom prst="rect">
            <a:avLst/>
          </a:prstGeom>
          <a:solidFill>
            <a:schemeClr val="tx2">
              <a:lumMod val="85000"/>
            </a:schemeClr>
          </a:solidFill>
          <a:ln w="9525">
            <a:noFill/>
            <a:miter lim="800000"/>
            <a:headEnd/>
            <a:tailEnd/>
          </a:ln>
        </p:spPr>
        <p:txBody>
          <a:bodyPr wrap="square">
            <a:spAutoFit/>
          </a:bodyPr>
          <a:lstStyle/>
          <a:p>
            <a:r>
              <a:rPr lang="de-DE" altLang="de-DE" sz="1400" b="1" dirty="0">
                <a:solidFill>
                  <a:schemeClr val="accent1"/>
                </a:solidFill>
                <a:latin typeface="Calibri" panose="020F0502020204030204" pitchFamily="34" charset="0"/>
              </a:rPr>
              <a:t>Entscheidend ist, dass der Check dem </a:t>
            </a:r>
            <a:br>
              <a:rPr lang="de-DE" altLang="de-DE" sz="1400" b="1" dirty="0">
                <a:solidFill>
                  <a:schemeClr val="accent1"/>
                </a:solidFill>
                <a:latin typeface="Calibri" panose="020F0502020204030204" pitchFamily="34" charset="0"/>
              </a:rPr>
            </a:br>
            <a:r>
              <a:rPr lang="de-DE" altLang="de-DE" sz="1400" b="1" dirty="0">
                <a:solidFill>
                  <a:schemeClr val="accent1"/>
                </a:solidFill>
                <a:latin typeface="Calibri" panose="020F0502020204030204" pitchFamily="34" charset="0"/>
              </a:rPr>
              <a:t>Unternehmer hilft, selber systematisch besser</a:t>
            </a:r>
            <a:br>
              <a:rPr lang="de-DE" altLang="de-DE" sz="1400" b="1" dirty="0">
                <a:solidFill>
                  <a:schemeClr val="accent1"/>
                </a:solidFill>
                <a:latin typeface="Calibri" panose="020F0502020204030204" pitchFamily="34" charset="0"/>
              </a:rPr>
            </a:br>
            <a:r>
              <a:rPr lang="de-DE" altLang="de-DE" sz="1400" b="1" dirty="0">
                <a:solidFill>
                  <a:schemeClr val="accent1"/>
                </a:solidFill>
                <a:latin typeface="Calibri" panose="020F0502020204030204" pitchFamily="34" charset="0"/>
              </a:rPr>
              <a:t>zu werden.</a:t>
            </a:r>
          </a:p>
          <a:p>
            <a:endParaRPr lang="de-DE" altLang="de-DE" sz="1400" b="1" dirty="0">
              <a:solidFill>
                <a:schemeClr val="accent1"/>
              </a:solidFill>
              <a:latin typeface="Calibri" panose="020F0502020204030204" pitchFamily="34" charset="0"/>
            </a:endParaRPr>
          </a:p>
          <a:p>
            <a:r>
              <a:rPr lang="de-DE" altLang="de-DE" sz="1400" b="1" dirty="0">
                <a:solidFill>
                  <a:schemeClr val="accent1"/>
                </a:solidFill>
                <a:latin typeface="Calibri" panose="020F0502020204030204" pitchFamily="34" charset="0"/>
              </a:rPr>
              <a:t>Wirkung wird nur erzielt, wenn der Unternehmer</a:t>
            </a:r>
            <a:br>
              <a:rPr lang="de-DE" altLang="de-DE" sz="1400" b="1" dirty="0">
                <a:solidFill>
                  <a:schemeClr val="accent1"/>
                </a:solidFill>
                <a:latin typeface="Calibri" panose="020F0502020204030204" pitchFamily="34" charset="0"/>
              </a:rPr>
            </a:br>
            <a:r>
              <a:rPr lang="de-DE" altLang="de-DE" sz="1400" b="1" dirty="0">
                <a:solidFill>
                  <a:schemeClr val="accent1"/>
                </a:solidFill>
                <a:latin typeface="Calibri" panose="020F0502020204030204" pitchFamily="34" charset="0"/>
              </a:rPr>
              <a:t>ihn selbst  ernsthaft ausfüllt.</a:t>
            </a:r>
            <a:br>
              <a:rPr lang="de-DE" altLang="de-DE" sz="1400" b="1" dirty="0">
                <a:solidFill>
                  <a:schemeClr val="accent1"/>
                </a:solidFill>
                <a:latin typeface="Calibri" panose="020F0502020204030204" pitchFamily="34" charset="0"/>
              </a:rPr>
            </a:br>
            <a:r>
              <a:rPr lang="de-DE" altLang="de-DE" sz="1400" i="1" dirty="0">
                <a:solidFill>
                  <a:schemeClr val="accent1"/>
                </a:solidFill>
                <a:latin typeface="Calibri" panose="020F0502020204030204" pitchFamily="34" charset="0"/>
              </a:rPr>
              <a:t>Der Check verhindert nicht, sich selber zu </a:t>
            </a:r>
            <a:r>
              <a:rPr lang="de-DE" altLang="de-DE" sz="1400" i="1" dirty="0" smtClean="0">
                <a:solidFill>
                  <a:schemeClr val="accent1"/>
                </a:solidFill>
                <a:latin typeface="Calibri" panose="020F0502020204030204" pitchFamily="34" charset="0"/>
              </a:rPr>
              <a:t>betrügen!</a:t>
            </a:r>
            <a:endParaRPr lang="de-DE" altLang="de-DE" sz="1400" i="1" dirty="0">
              <a:solidFill>
                <a:schemeClr val="accent1"/>
              </a:solidFill>
              <a:latin typeface="Calibri" panose="020F0502020204030204" pitchFamily="34" charset="0"/>
            </a:endParaRPr>
          </a:p>
          <a:p>
            <a:endParaRPr lang="de-DE" altLang="de-DE" sz="1400" b="1" dirty="0">
              <a:solidFill>
                <a:schemeClr val="accent1"/>
              </a:solidFill>
              <a:latin typeface="Calibri" panose="020F0502020204030204" pitchFamily="34" charset="0"/>
            </a:endParaRPr>
          </a:p>
          <a:p>
            <a:r>
              <a:rPr lang="de-DE" altLang="de-DE" sz="1400" b="1" dirty="0">
                <a:solidFill>
                  <a:schemeClr val="accent1"/>
                </a:solidFill>
                <a:latin typeface="Calibri" panose="020F0502020204030204" pitchFamily="34" charset="0"/>
              </a:rPr>
              <a:t>Nicht wesentlich ist, wie oft rot oder grün </a:t>
            </a:r>
          </a:p>
          <a:p>
            <a:r>
              <a:rPr lang="de-DE" altLang="de-DE" sz="1400" b="1" dirty="0">
                <a:solidFill>
                  <a:schemeClr val="accent1"/>
                </a:solidFill>
                <a:latin typeface="Calibri" panose="020F0502020204030204" pitchFamily="34" charset="0"/>
              </a:rPr>
              <a:t>angekreuzt wird (Check ist kein Bewertungs-</a:t>
            </a:r>
            <a:br>
              <a:rPr lang="de-DE" altLang="de-DE" sz="1400" b="1" dirty="0">
                <a:solidFill>
                  <a:schemeClr val="accent1"/>
                </a:solidFill>
                <a:latin typeface="Calibri" panose="020F0502020204030204" pitchFamily="34" charset="0"/>
              </a:rPr>
            </a:br>
            <a:r>
              <a:rPr lang="de-DE" altLang="de-DE" sz="1400" b="1" dirty="0" err="1" smtClean="0">
                <a:solidFill>
                  <a:schemeClr val="accent1"/>
                </a:solidFill>
                <a:latin typeface="Calibri" panose="020F0502020204030204" pitchFamily="34" charset="0"/>
              </a:rPr>
              <a:t>instrument</a:t>
            </a:r>
            <a:r>
              <a:rPr lang="de-DE" altLang="de-DE" sz="1400" b="1" dirty="0" smtClean="0">
                <a:solidFill>
                  <a:schemeClr val="accent1"/>
                </a:solidFill>
                <a:latin typeface="Calibri" panose="020F0502020204030204" pitchFamily="34" charset="0"/>
              </a:rPr>
              <a:t> </a:t>
            </a:r>
            <a:r>
              <a:rPr lang="de-DE" altLang="de-DE" sz="1400" b="1" dirty="0">
                <a:solidFill>
                  <a:schemeClr val="accent1"/>
                </a:solidFill>
                <a:latin typeface="Calibri" panose="020F0502020204030204" pitchFamily="34" charset="0"/>
              </a:rPr>
              <a:t>für eine außerbetriebliche Instanz). </a:t>
            </a:r>
          </a:p>
          <a:p>
            <a:endParaRPr lang="de-DE" altLang="de-DE" sz="1400" b="1" dirty="0">
              <a:solidFill>
                <a:schemeClr val="accent1"/>
              </a:solidFill>
              <a:latin typeface="Calibri" panose="020F0502020204030204" pitchFamily="34" charset="0"/>
            </a:endParaRPr>
          </a:p>
          <a:p>
            <a:r>
              <a:rPr lang="de-DE" altLang="de-DE" sz="1400" b="1" dirty="0">
                <a:solidFill>
                  <a:schemeClr val="accent1"/>
                </a:solidFill>
                <a:latin typeface="Calibri" panose="020F0502020204030204" pitchFamily="34" charset="0"/>
              </a:rPr>
              <a:t>Der Check ist eine systematische Hilfe, Prozesse </a:t>
            </a:r>
            <a:br>
              <a:rPr lang="de-DE" altLang="de-DE" sz="1400" b="1" dirty="0">
                <a:solidFill>
                  <a:schemeClr val="accent1"/>
                </a:solidFill>
                <a:latin typeface="Calibri" panose="020F0502020204030204" pitchFamily="34" charset="0"/>
              </a:rPr>
            </a:br>
            <a:r>
              <a:rPr lang="de-DE" altLang="de-DE" sz="1400" b="1" dirty="0">
                <a:solidFill>
                  <a:schemeClr val="accent1"/>
                </a:solidFill>
                <a:latin typeface="Calibri" panose="020F0502020204030204" pitchFamily="34" charset="0"/>
              </a:rPr>
              <a:t>im Kopf des Unternehmers </a:t>
            </a:r>
            <a:r>
              <a:rPr lang="de-DE" altLang="de-DE" sz="1400" b="1" dirty="0" smtClean="0">
                <a:solidFill>
                  <a:schemeClr val="accent1"/>
                </a:solidFill>
                <a:latin typeface="Calibri" panose="020F0502020204030204" pitchFamily="34" charset="0"/>
              </a:rPr>
              <a:t>einzuleiten</a:t>
            </a:r>
            <a:r>
              <a:rPr lang="de-DE" altLang="de-DE" sz="1400" dirty="0" smtClean="0">
                <a:latin typeface="Calibri" panose="020F0502020204030204" pitchFamily="34" charset="0"/>
              </a:rPr>
              <a:t>.</a:t>
            </a:r>
            <a:endParaRPr lang="de-DE" altLang="de-DE" sz="1400" b="1" dirty="0" smtClean="0">
              <a:latin typeface="Calibri" panose="020F0502020204030204" pitchFamily="34" charset="0"/>
            </a:endParaRP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444500" lvl="1" indent="-263525"/>
            <a:r>
              <a:rPr lang="de-DE" altLang="de-DE" sz="2000" dirty="0" smtClean="0">
                <a:latin typeface="Calibri" panose="020F0502020204030204" pitchFamily="34" charset="0"/>
              </a:rPr>
              <a:t>Einführung/Organisatorisches</a:t>
            </a:r>
          </a:p>
          <a:p>
            <a:pPr marL="444500" lvl="1" indent="-263525"/>
            <a:r>
              <a:rPr lang="de-DE" altLang="de-DE" sz="2000" dirty="0" smtClean="0">
                <a:latin typeface="Calibri" panose="020F0502020204030204" pitchFamily="34" charset="0"/>
              </a:rPr>
              <a:t>Die Offensive Mittelstand – ein Überblick</a:t>
            </a:r>
          </a:p>
          <a:p>
            <a:pPr marL="444500" lvl="1" indent="-263525"/>
            <a:r>
              <a:rPr lang="de-DE" altLang="de-DE" sz="2000" dirty="0" smtClean="0">
                <a:latin typeface="Calibri" panose="020F0502020204030204" pitchFamily="34" charset="0"/>
              </a:rPr>
              <a:t>Der INQA-Unternehmenscheck – Aufbau und Systematik</a:t>
            </a:r>
          </a:p>
          <a:p>
            <a:pPr marL="444500" lvl="1" indent="-263525"/>
            <a:r>
              <a:rPr lang="de-DE" altLang="de-DE" sz="2000" dirty="0" smtClean="0">
                <a:latin typeface="Calibri" panose="020F0502020204030204" pitchFamily="34" charset="0"/>
              </a:rPr>
              <a:t>Der Check und wie man mit ihm arbeiten kann</a:t>
            </a:r>
          </a:p>
          <a:p>
            <a:pPr marL="444500" lvl="1" indent="-263525"/>
            <a:r>
              <a:rPr lang="de-DE" altLang="de-DE" sz="2000" dirty="0" smtClean="0">
                <a:latin typeface="Calibri" panose="020F0502020204030204" pitchFamily="34" charset="0"/>
              </a:rPr>
              <a:t>Das betriebswirtschaftliche Beratungstool</a:t>
            </a:r>
          </a:p>
          <a:p>
            <a:pPr marL="444500" lvl="1" indent="-263525"/>
            <a:r>
              <a:rPr lang="de-DE" altLang="de-DE" sz="2000" dirty="0" smtClean="0">
                <a:latin typeface="Calibri" panose="020F0502020204030204" pitchFamily="34" charset="0"/>
              </a:rPr>
              <a:t>Anknüpfungspunkte für die eigene Beratungsarbeit</a:t>
            </a:r>
          </a:p>
          <a:p>
            <a:pPr marL="444500" lvl="1" indent="-263525"/>
            <a:r>
              <a:rPr lang="de-DE" altLang="de-DE" sz="2000" dirty="0" smtClean="0">
                <a:latin typeface="Calibri" panose="020F0502020204030204" pitchFamily="34" charset="0"/>
              </a:rPr>
              <a:t>Unternehmerseminar „Selbstbewertung Check ‚Guter Mittelstand‘“</a:t>
            </a:r>
          </a:p>
          <a:p>
            <a:pPr marL="444500" lvl="1" indent="-263525"/>
            <a:r>
              <a:rPr lang="de-DE" altLang="de-DE" sz="2000" dirty="0" smtClean="0">
                <a:latin typeface="Calibri" panose="020F0502020204030204" pitchFamily="34" charset="0"/>
              </a:rPr>
              <a:t>Beraterkompetenzliste</a:t>
            </a:r>
          </a:p>
          <a:p>
            <a:pPr marL="444500" lvl="1" indent="-263525"/>
            <a:r>
              <a:rPr lang="de-DE" altLang="de-DE" sz="2000" dirty="0" smtClean="0">
                <a:latin typeface="Calibri" panose="020F0502020204030204" pitchFamily="34" charset="0"/>
              </a:rPr>
              <a:t>Qualitätssicherung der „Berater Offensive Mittelstand“</a:t>
            </a:r>
          </a:p>
          <a:p>
            <a:pPr marL="444500" lvl="1" indent="-263525"/>
            <a:r>
              <a:rPr lang="de-DE" altLang="de-DE" sz="2000" dirty="0" smtClean="0">
                <a:latin typeface="Calibri" panose="020F0502020204030204" pitchFamily="34" charset="0"/>
              </a:rPr>
              <a:t>Ansprechpartner</a:t>
            </a:r>
          </a:p>
          <a:p>
            <a:pPr marL="444500" lvl="1" indent="-263525"/>
            <a:r>
              <a:rPr lang="de-DE" altLang="de-DE" sz="2000" dirty="0" smtClean="0">
                <a:latin typeface="Calibri" panose="020F0502020204030204" pitchFamily="34" charset="0"/>
              </a:rPr>
              <a:t>Weiterführende Instrumente, die mit dem Check verbunden sind</a:t>
            </a:r>
          </a:p>
          <a:p>
            <a:pPr marL="444500" lvl="1" indent="-263525"/>
            <a:r>
              <a:rPr lang="de-DE" altLang="de-DE" sz="2000" dirty="0" smtClean="0">
                <a:latin typeface="Calibri" panose="020F0502020204030204" pitchFamily="34" charset="0"/>
              </a:rPr>
              <a:t>Feedback – Urkunden – Logo</a:t>
            </a:r>
          </a:p>
          <a:p>
            <a:pPr lvl="1"/>
            <a:endParaRPr lang="de-DE" altLang="de-DE" sz="2000" dirty="0" smtClean="0">
              <a:latin typeface="Calibri" panose="020F0502020204030204" pitchFamily="34" charset="0"/>
            </a:endParaRPr>
          </a:p>
          <a:p>
            <a:pPr lvl="1"/>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1. Agenda</a:t>
            </a:r>
            <a:endParaRPr lang="de-DE"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4</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r>
              <a:rPr lang="de-DE" altLang="de-DE" sz="2000" b="1" dirty="0" smtClean="0">
                <a:latin typeface="Calibri" panose="020F0502020204030204" pitchFamily="34" charset="0"/>
              </a:rPr>
              <a:t>Entscheidend für das Selbstbild des Beraters:</a:t>
            </a:r>
          </a:p>
          <a:p>
            <a:pPr lvl="1">
              <a:buNone/>
            </a:pPr>
            <a:r>
              <a:rPr lang="de-DE" altLang="de-DE" sz="2000" dirty="0" smtClean="0">
                <a:latin typeface="Calibri" panose="020F0502020204030204" pitchFamily="34" charset="0"/>
              </a:rPr>
              <a:t>	Der Berater weiß nicht alles selbst besser als der Unternehmer, sondern  er hilft im Unternehmen Prozesse einzuleiten.</a:t>
            </a:r>
          </a:p>
          <a:p>
            <a:pPr lvl="1">
              <a:buNone/>
            </a:pPr>
            <a:endParaRPr lang="de-DE" altLang="de-DE" sz="2000" dirty="0" smtClean="0">
              <a:latin typeface="Calibri" panose="020F0502020204030204" pitchFamily="34" charset="0"/>
            </a:endParaRPr>
          </a:p>
          <a:p>
            <a:pPr lvl="1"/>
            <a:r>
              <a:rPr lang="de-DE" altLang="de-DE" sz="2000" dirty="0" smtClean="0">
                <a:latin typeface="Calibri" panose="020F0502020204030204" pitchFamily="34" charset="0"/>
              </a:rPr>
              <a:t> </a:t>
            </a:r>
            <a:r>
              <a:rPr lang="de-DE" altLang="de-DE" sz="2000" b="1" dirty="0" smtClean="0">
                <a:latin typeface="Calibri" panose="020F0502020204030204" pitchFamily="34" charset="0"/>
              </a:rPr>
              <a:t>Ziel der Beratung:</a:t>
            </a:r>
          </a:p>
          <a:p>
            <a:pPr lvl="1">
              <a:buNone/>
            </a:pPr>
            <a:r>
              <a:rPr lang="de-DE" altLang="de-DE" sz="2000" b="1" dirty="0" smtClean="0">
                <a:latin typeface="Calibri" panose="020F0502020204030204" pitchFamily="34" charset="0"/>
              </a:rPr>
              <a:t>		</a:t>
            </a:r>
            <a:r>
              <a:rPr lang="de-DE" altLang="de-DE" sz="2000" dirty="0" smtClean="0">
                <a:latin typeface="Calibri" panose="020F0502020204030204" pitchFamily="34" charset="0"/>
              </a:rPr>
              <a:t>Der Unternehmer wird selbst zum Denken und Handeln angeregt. Nur 	dann 	wird die Beratung einen Effekt über den direkten Beratungszeitraum 	hinaus haben. </a:t>
            </a:r>
          </a:p>
          <a:p>
            <a:pPr lvl="1">
              <a:buNone/>
            </a:pPr>
            <a:endParaRPr lang="de-DE" altLang="de-DE" sz="2400" b="1" dirty="0" smtClean="0">
              <a:latin typeface="Calibri" panose="020F0502020204030204" pitchFamily="34" charset="0"/>
            </a:endParaRPr>
          </a:p>
          <a:p>
            <a:pPr lvl="1"/>
            <a:endParaRPr lang="de-DE" altLang="de-DE" sz="2400" dirty="0" smtClean="0">
              <a:latin typeface="Calibri" panose="020F0502020204030204" pitchFamily="34" charset="0"/>
            </a:endParaRPr>
          </a:p>
          <a:p>
            <a:pPr lvl="1">
              <a:buNone/>
            </a:pPr>
            <a:endParaRPr lang="de-DE" altLang="de-DE" sz="2400" dirty="0" smtClean="0">
              <a:latin typeface="Calibri" panose="020F0502020204030204" pitchFamily="34" charset="0"/>
            </a:endParaRPr>
          </a:p>
          <a:p>
            <a:pPr lvl="1">
              <a:buNone/>
            </a:pPr>
            <a:endParaRPr lang="de-DE" altLang="de-DE" sz="2400" dirty="0" smtClean="0">
              <a:latin typeface="Calibri" panose="020F0502020204030204" pitchFamily="34" charset="0"/>
            </a:endParaRPr>
          </a:p>
          <a:p>
            <a:pPr lvl="1">
              <a:buNone/>
            </a:pPr>
            <a:endParaRPr lang="de-DE" altLang="de-DE" sz="2400" dirty="0" smtClean="0">
              <a:latin typeface="Calibri" panose="020F0502020204030204" pitchFamily="34" charset="0"/>
            </a:endParaRPr>
          </a:p>
          <a:p>
            <a:pPr lvl="1">
              <a:buNone/>
            </a:pPr>
            <a:endParaRPr lang="de-DE" altLang="de-DE" sz="2400" dirty="0" smtClean="0">
              <a:latin typeface="Calibri" panose="020F0502020204030204" pitchFamily="34" charset="0"/>
            </a:endParaRPr>
          </a:p>
          <a:p>
            <a:pPr lvl="1"/>
            <a:endParaRPr lang="de-DE" sz="2400" b="1" dirty="0" smtClean="0">
              <a:solidFill>
                <a:srgbClr val="002060"/>
              </a:solidFill>
              <a:latin typeface="Calibri" panose="020F0502020204030204" pitchFamily="34" charset="0"/>
            </a:endParaRPr>
          </a:p>
          <a:p>
            <a:pPr lvl="1"/>
            <a:endParaRPr lang="de-DE" sz="2200" dirty="0" smtClean="0"/>
          </a:p>
        </p:txBody>
      </p:sp>
      <p:sp>
        <p:nvSpPr>
          <p:cNvPr id="4" name="Titel 3"/>
          <p:cNvSpPr>
            <a:spLocks noGrp="1"/>
          </p:cNvSpPr>
          <p:nvPr>
            <p:ph type="title"/>
          </p:nvPr>
        </p:nvSpPr>
        <p:spPr/>
        <p:txBody>
          <a:bodyPr/>
          <a:lstStyle/>
          <a:p>
            <a:r>
              <a:rPr lang="de-DE" sz="2800" kern="0" dirty="0" smtClean="0">
                <a:latin typeface="Calibri" panose="020F0502020204030204" pitchFamily="34" charset="0"/>
              </a:rPr>
              <a:t>4.	Der Check und wie man mit ihm </a:t>
            </a:r>
            <a:br>
              <a:rPr lang="de-DE" sz="2800" kern="0" dirty="0" smtClean="0">
                <a:latin typeface="Calibri" panose="020F0502020204030204" pitchFamily="34" charset="0"/>
              </a:rPr>
            </a:br>
            <a:r>
              <a:rPr lang="de-DE" sz="2800" kern="0" dirty="0" smtClean="0">
                <a:latin typeface="Calibri" panose="020F0502020204030204" pitchFamily="34" charset="0"/>
              </a:rPr>
              <a:t>	arbeiten kann</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40</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685800" y="6259130"/>
            <a:ext cx="5883275" cy="365125"/>
          </a:xfrm>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2" name="Titel 1"/>
          <p:cNvSpPr>
            <a:spLocks noGrp="1"/>
          </p:cNvSpPr>
          <p:nvPr>
            <p:ph type="ctrTitle"/>
          </p:nvPr>
        </p:nvSpPr>
        <p:spPr>
          <a:xfrm>
            <a:off x="685800" y="2775864"/>
            <a:ext cx="7772400" cy="1643381"/>
          </a:xfrm>
        </p:spPr>
        <p:txBody>
          <a:bodyPr/>
          <a:lstStyle/>
          <a:p>
            <a:pPr algn="ctr"/>
            <a:r>
              <a:rPr lang="de-DE" kern="0" dirty="0" smtClean="0">
                <a:latin typeface="Calibri" panose="020F0502020204030204" pitchFamily="34" charset="0"/>
              </a:rPr>
              <a:t>5.	Das betriebswirtschaftliche Beratungstool</a:t>
            </a:r>
            <a:r>
              <a:rPr lang="de-DE" kern="0" dirty="0" smtClean="0">
                <a:solidFill>
                  <a:schemeClr val="tx2"/>
                </a:solidFill>
                <a:latin typeface="Calibri" panose="020F0502020204030204" pitchFamily="34" charset="0"/>
              </a:rPr>
              <a:t/>
            </a:r>
            <a:br>
              <a:rPr lang="de-DE" kern="0" dirty="0" smtClean="0">
                <a:solidFill>
                  <a:schemeClr val="tx2"/>
                </a:solidFill>
                <a:latin typeface="Calibri" panose="020F0502020204030204" pitchFamily="34" charset="0"/>
              </a:rPr>
            </a:br>
            <a:endParaRPr lang="de-DE" altLang="de-DE" dirty="0">
              <a:latin typeface="Calibri" panose="020F0502020204030204" pitchFamily="34" charset="0"/>
            </a:endParaRPr>
          </a:p>
        </p:txBody>
      </p:sp>
      <p:sp>
        <p:nvSpPr>
          <p:cNvPr id="3" name="Foliennummernplatzhalter 2"/>
          <p:cNvSpPr>
            <a:spLocks noGrp="1"/>
          </p:cNvSpPr>
          <p:nvPr>
            <p:ph type="sldNum" sz="quarter" idx="12"/>
          </p:nvPr>
        </p:nvSpPr>
        <p:spPr/>
        <p:txBody>
          <a:bodyPr/>
          <a:lstStyle/>
          <a:p>
            <a:fld id="{21ECFBFC-BFE7-4702-9F2A-8102170FB01E}" type="slidenum">
              <a:rPr lang="de-DE" smtClean="0"/>
              <a:pPr/>
              <a:t>41</a:t>
            </a:fld>
            <a:endParaRPr lang="de-DE" dirty="0"/>
          </a:p>
        </p:txBody>
      </p:sp>
    </p:spTree>
    <p:extLst>
      <p:ext uri="{BB962C8B-B14F-4D97-AF65-F5344CB8AC3E}">
        <p14:creationId xmlns:p14="http://schemas.microsoft.com/office/powerpoint/2010/main" val="21809204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r>
              <a:rPr lang="de-DE" sz="1800" b="1" dirty="0" smtClean="0">
                <a:latin typeface="Calibri" pitchFamily="34" charset="0"/>
                <a:cs typeface="Calibri" pitchFamily="34" charset="0"/>
              </a:rPr>
              <a:t> Betriebswirtschaftliches Beratungstool</a:t>
            </a:r>
          </a:p>
          <a:p>
            <a:pPr marL="0" lvl="0" indent="0">
              <a:lnSpc>
                <a:spcPct val="150000"/>
              </a:lnSpc>
              <a:spcAft>
                <a:spcPts val="600"/>
              </a:spcAft>
              <a:buNone/>
            </a:pPr>
            <a:r>
              <a:rPr lang="de-DE" sz="1600" dirty="0" smtClean="0">
                <a:latin typeface="Calibri" pitchFamily="34" charset="0"/>
              </a:rPr>
              <a:t>	Mit dem betriebswirtschaftlichen Beratungstool werden </a:t>
            </a:r>
            <a:r>
              <a:rPr lang="de-DE" sz="1600" b="1" dirty="0" smtClean="0">
                <a:latin typeface="Calibri" pitchFamily="34" charset="0"/>
              </a:rPr>
              <a:t>zwei zentrale Ziele </a:t>
            </a:r>
            <a:r>
              <a:rPr lang="de-DE" sz="1600" dirty="0" smtClean="0">
                <a:latin typeface="Calibri" pitchFamily="34" charset="0"/>
              </a:rPr>
              <a:t>verfolgt:</a:t>
            </a:r>
          </a:p>
          <a:p>
            <a:pPr marL="723900" lvl="2" indent="-273050">
              <a:lnSpc>
                <a:spcPct val="150000"/>
              </a:lnSpc>
              <a:buFont typeface="+mj-lt"/>
              <a:buAutoNum type="romanUcPeriod"/>
            </a:pPr>
            <a:r>
              <a:rPr lang="de-DE" dirty="0" smtClean="0">
                <a:latin typeface="Calibri" pitchFamily="34" charset="0"/>
              </a:rPr>
              <a:t>Es soll Steuerberater bei der Nutzung des INQA-Unternehmenschecks „Guter                              Mittelstand“ </a:t>
            </a:r>
            <a:r>
              <a:rPr lang="de-DE" b="1" dirty="0" smtClean="0">
                <a:latin typeface="Calibri" pitchFamily="34" charset="0"/>
              </a:rPr>
              <a:t>unterstützen </a:t>
            </a:r>
            <a:r>
              <a:rPr lang="de-DE" dirty="0" smtClean="0">
                <a:latin typeface="Calibri" pitchFamily="34" charset="0"/>
              </a:rPr>
              <a:t>                                                                                                                              … und …</a:t>
            </a:r>
          </a:p>
          <a:p>
            <a:pPr marL="723900" lvl="2" indent="-273050">
              <a:lnSpc>
                <a:spcPct val="150000"/>
              </a:lnSpc>
              <a:buFont typeface="+mj-lt"/>
              <a:buAutoNum type="romanUcPeriod"/>
            </a:pPr>
            <a:r>
              <a:rPr lang="de-DE" dirty="0" smtClean="0">
                <a:latin typeface="Calibri" pitchFamily="34" charset="0"/>
              </a:rPr>
              <a:t>es soll </a:t>
            </a:r>
            <a:r>
              <a:rPr lang="de-DE" b="1" dirty="0" smtClean="0">
                <a:latin typeface="Calibri" pitchFamily="34" charset="0"/>
              </a:rPr>
              <a:t>Möglichkeiten und Wege zur weiteren betriebswirtschaftlichen Beratung aufzeigen</a:t>
            </a:r>
            <a:r>
              <a:rPr lang="de-DE" dirty="0" smtClean="0">
                <a:latin typeface="Calibri" pitchFamily="34" charset="0"/>
              </a:rPr>
              <a:t>, die an die Ergebnisse der Potenzialanalyse durch den Check anknüpft.</a:t>
            </a:r>
          </a:p>
          <a:p>
            <a:pPr lvl="1"/>
            <a:endParaRPr lang="de-DE" sz="2000" dirty="0" smtClean="0"/>
          </a:p>
        </p:txBody>
      </p:sp>
      <p:sp>
        <p:nvSpPr>
          <p:cNvPr id="4" name="Titel 3"/>
          <p:cNvSpPr>
            <a:spLocks noGrp="1"/>
          </p:cNvSpPr>
          <p:nvPr>
            <p:ph type="title"/>
          </p:nvPr>
        </p:nvSpPr>
        <p:spPr/>
        <p:txBody>
          <a:bodyPr/>
          <a:lstStyle/>
          <a:p>
            <a:pPr marL="450850" indent="-450850"/>
            <a:r>
              <a:rPr lang="de-DE" sz="2800" kern="0" dirty="0" smtClean="0">
                <a:latin typeface="Calibri" panose="020F0502020204030204" pitchFamily="34" charset="0"/>
              </a:rPr>
              <a:t>5.	Das betriebswirtschaftliche</a:t>
            </a:r>
            <a:br>
              <a:rPr lang="de-DE" sz="2800" kern="0" dirty="0" smtClean="0">
                <a:latin typeface="Calibri" panose="020F0502020204030204" pitchFamily="34" charset="0"/>
              </a:rPr>
            </a:br>
            <a:r>
              <a:rPr lang="de-DE" sz="2800" kern="0" dirty="0" smtClean="0">
                <a:latin typeface="Calibri" panose="020F0502020204030204" pitchFamily="34" charset="0"/>
              </a:rPr>
              <a:t>Beratungstool</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42</a:t>
            </a:fld>
            <a:endParaRPr lang="de-DE" dirty="0"/>
          </a:p>
        </p:txBody>
      </p:sp>
      <p:pic>
        <p:nvPicPr>
          <p:cNvPr id="3" name="Grafik 2"/>
          <p:cNvPicPr>
            <a:picLocks noChangeAspect="1"/>
          </p:cNvPicPr>
          <p:nvPr/>
        </p:nvPicPr>
        <p:blipFill>
          <a:blip r:embed="rId2"/>
          <a:stretch>
            <a:fillRect/>
          </a:stretch>
        </p:blipFill>
        <p:spPr>
          <a:xfrm>
            <a:off x="5591617" y="4232736"/>
            <a:ext cx="3415857" cy="1998294"/>
          </a:xfrm>
          <a:prstGeom prst="rect">
            <a:avLst/>
          </a:prstGeom>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r>
              <a:rPr lang="de-DE" sz="1800" b="1" dirty="0" smtClean="0">
                <a:latin typeface="Calibri" pitchFamily="34" charset="0"/>
                <a:cs typeface="Calibri" pitchFamily="34" charset="0"/>
              </a:rPr>
              <a:t>Betriebswirtschaftliches Beratungstool</a:t>
            </a:r>
          </a:p>
          <a:p>
            <a:pPr marL="723900" lvl="2" indent="-273050">
              <a:lnSpc>
                <a:spcPct val="150000"/>
              </a:lnSpc>
              <a:spcAft>
                <a:spcPts val="1200"/>
              </a:spcAft>
              <a:buFont typeface="+mj-lt"/>
              <a:buAutoNum type="romanUcPeriod"/>
            </a:pPr>
            <a:r>
              <a:rPr lang="de-DE" dirty="0" smtClean="0">
                <a:latin typeface="Calibri" pitchFamily="34" charset="0"/>
              </a:rPr>
              <a:t>Das betriebswirtschaftliche Beratungstool steht Steuerberatern zur Verfügung, welche sich zum </a:t>
            </a:r>
            <a:r>
              <a:rPr lang="de-DE" b="1" dirty="0" smtClean="0">
                <a:latin typeface="Calibri" pitchFamily="34" charset="0"/>
              </a:rPr>
              <a:t>Berater Offensive Mittelstand </a:t>
            </a:r>
            <a:r>
              <a:rPr lang="de-DE" dirty="0" smtClean="0">
                <a:latin typeface="Calibri" pitchFamily="34" charset="0"/>
              </a:rPr>
              <a:t>haben qualifizieren lassen.</a:t>
            </a:r>
          </a:p>
          <a:p>
            <a:pPr marL="723900" lvl="2" indent="-273050">
              <a:lnSpc>
                <a:spcPct val="150000"/>
              </a:lnSpc>
              <a:spcAft>
                <a:spcPts val="1200"/>
              </a:spcAft>
              <a:buFont typeface="+mj-lt"/>
              <a:buAutoNum type="romanUcPeriod"/>
            </a:pPr>
            <a:r>
              <a:rPr lang="de-DE" dirty="0" smtClean="0">
                <a:latin typeface="Calibri" pitchFamily="34" charset="0"/>
              </a:rPr>
              <a:t>Es wurde als </a:t>
            </a:r>
            <a:r>
              <a:rPr lang="de-DE" b="1" dirty="0" smtClean="0">
                <a:latin typeface="Calibri" pitchFamily="34" charset="0"/>
              </a:rPr>
              <a:t>„lebende“ Unterstützungsplattform </a:t>
            </a:r>
            <a:r>
              <a:rPr lang="de-DE" dirty="0" smtClean="0">
                <a:latin typeface="Calibri" pitchFamily="34" charset="0"/>
              </a:rPr>
              <a:t>konzipiert. Das heißt, es kann und soll jederzeit um weitere Informationen, Instrumente, Handlungshilfen, Praxisbeispiele ergänzt werden und somit noch mehr an Profil gewinnen.</a:t>
            </a:r>
          </a:p>
          <a:p>
            <a:pPr lvl="2">
              <a:lnSpc>
                <a:spcPct val="150000"/>
              </a:lnSpc>
              <a:spcAft>
                <a:spcPts val="1200"/>
              </a:spcAft>
              <a:buFont typeface="+mj-lt"/>
              <a:buAutoNum type="romanUcPeriod"/>
            </a:pPr>
            <a:endParaRPr lang="de-DE" dirty="0" smtClean="0">
              <a:latin typeface="Calibri" pitchFamily="34" charset="0"/>
            </a:endParaRPr>
          </a:p>
          <a:p>
            <a:pPr marL="0" lvl="0" indent="0">
              <a:lnSpc>
                <a:spcPct val="150000"/>
              </a:lnSpc>
              <a:spcAft>
                <a:spcPts val="600"/>
              </a:spcAft>
              <a:buNone/>
            </a:pPr>
            <a:endParaRPr lang="de-DE" sz="2000" dirty="0" smtClean="0"/>
          </a:p>
        </p:txBody>
      </p:sp>
      <p:sp>
        <p:nvSpPr>
          <p:cNvPr id="4" name="Titel 3"/>
          <p:cNvSpPr>
            <a:spLocks noGrp="1"/>
          </p:cNvSpPr>
          <p:nvPr>
            <p:ph type="title"/>
          </p:nvPr>
        </p:nvSpPr>
        <p:spPr/>
        <p:txBody>
          <a:bodyPr/>
          <a:lstStyle/>
          <a:p>
            <a:pPr marL="450850" indent="-450850"/>
            <a:r>
              <a:rPr lang="de-DE" sz="2800" kern="0" dirty="0" smtClean="0">
                <a:latin typeface="Calibri" panose="020F0502020204030204" pitchFamily="34" charset="0"/>
              </a:rPr>
              <a:t>5.	</a:t>
            </a:r>
            <a:r>
              <a:rPr lang="de-DE" sz="2800" kern="0" dirty="0">
                <a:latin typeface="Calibri" panose="020F0502020204030204" pitchFamily="34" charset="0"/>
              </a:rPr>
              <a:t>Das betriebswirtschaftliche</a:t>
            </a:r>
            <a:br>
              <a:rPr lang="de-DE" sz="2800" kern="0" dirty="0">
                <a:latin typeface="Calibri" panose="020F0502020204030204" pitchFamily="34" charset="0"/>
              </a:rPr>
            </a:br>
            <a:r>
              <a:rPr lang="de-DE" sz="2800" kern="0" dirty="0">
                <a:latin typeface="Calibri" panose="020F0502020204030204" pitchFamily="34" charset="0"/>
              </a:rPr>
              <a:t>Beratungstool</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43</a:t>
            </a:fld>
            <a:endParaRPr lang="de-DE" dirty="0"/>
          </a:p>
        </p:txBody>
      </p:sp>
      <p:sp>
        <p:nvSpPr>
          <p:cNvPr id="8" name="Textfeld 7"/>
          <p:cNvSpPr txBox="1"/>
          <p:nvPr/>
        </p:nvSpPr>
        <p:spPr>
          <a:xfrm>
            <a:off x="1110528" y="4263930"/>
            <a:ext cx="3369848" cy="880241"/>
          </a:xfrm>
          <a:prstGeom prst="rect">
            <a:avLst/>
          </a:prstGeom>
          <a:noFill/>
        </p:spPr>
        <p:txBody>
          <a:bodyPr wrap="square" rtlCol="0">
            <a:spAutoFit/>
          </a:bodyPr>
          <a:lstStyle/>
          <a:p>
            <a:r>
              <a:rPr lang="de-DE" sz="1600" b="1" dirty="0" smtClean="0">
                <a:latin typeface="Calibri" pitchFamily="34" charset="0"/>
              </a:rPr>
              <a:t>Lassen Sie uns einen Blick in das Tool werfen:</a:t>
            </a:r>
          </a:p>
          <a:p>
            <a:r>
              <a:rPr lang="de-DE" sz="1600" u="sng" dirty="0" smtClean="0"/>
              <a:t>www.stb-zusatztool.de</a:t>
            </a:r>
            <a:endParaRPr lang="de-DE" sz="1600" dirty="0"/>
          </a:p>
        </p:txBody>
      </p:sp>
      <p:pic>
        <p:nvPicPr>
          <p:cNvPr id="9" name="Grafik 8"/>
          <p:cNvPicPr>
            <a:picLocks noChangeAspect="1"/>
          </p:cNvPicPr>
          <p:nvPr/>
        </p:nvPicPr>
        <p:blipFill>
          <a:blip r:embed="rId2"/>
          <a:stretch>
            <a:fillRect/>
          </a:stretch>
        </p:blipFill>
        <p:spPr>
          <a:xfrm>
            <a:off x="4988859" y="3880119"/>
            <a:ext cx="4018615" cy="2350911"/>
          </a:xfrm>
          <a:prstGeom prst="rect">
            <a:avLst/>
          </a:prstGeom>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marL="450850" indent="-450850"/>
            <a:r>
              <a:rPr lang="de-DE" sz="2800" kern="0" dirty="0" smtClean="0">
                <a:latin typeface="Calibri" panose="020F0502020204030204" pitchFamily="34" charset="0"/>
              </a:rPr>
              <a:t>5.	</a:t>
            </a:r>
            <a:r>
              <a:rPr lang="de-DE" sz="2800" kern="0" dirty="0">
                <a:latin typeface="Calibri" panose="020F0502020204030204" pitchFamily="34" charset="0"/>
              </a:rPr>
              <a:t>Das betriebswirtschaftliche</a:t>
            </a:r>
            <a:br>
              <a:rPr lang="de-DE" sz="2800" kern="0" dirty="0">
                <a:latin typeface="Calibri" panose="020F0502020204030204" pitchFamily="34" charset="0"/>
              </a:rPr>
            </a:br>
            <a:r>
              <a:rPr lang="de-DE" sz="2800" kern="0" dirty="0">
                <a:latin typeface="Calibri" panose="020F0502020204030204" pitchFamily="34" charset="0"/>
              </a:rPr>
              <a:t>Beratungstool</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44</a:t>
            </a:fld>
            <a:endParaRPr lang="de-DE" dirty="0"/>
          </a:p>
        </p:txBody>
      </p:sp>
      <p:pic>
        <p:nvPicPr>
          <p:cNvPr id="8" name="Grafik 7"/>
          <p:cNvPicPr>
            <a:picLocks noChangeAspect="1"/>
          </p:cNvPicPr>
          <p:nvPr/>
        </p:nvPicPr>
        <p:blipFill>
          <a:blip r:embed="rId2"/>
          <a:stretch>
            <a:fillRect/>
          </a:stretch>
        </p:blipFill>
        <p:spPr>
          <a:xfrm>
            <a:off x="464286" y="1398495"/>
            <a:ext cx="8168725" cy="4778747"/>
          </a:xfrm>
          <a:prstGeom prst="rect">
            <a:avLst/>
          </a:prstGeom>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marL="450850" indent="-450850"/>
            <a:r>
              <a:rPr lang="de-DE" sz="2800" kern="0" dirty="0" smtClean="0">
                <a:latin typeface="Calibri" panose="020F0502020204030204" pitchFamily="34" charset="0"/>
              </a:rPr>
              <a:t>5.	</a:t>
            </a:r>
            <a:r>
              <a:rPr lang="de-DE" sz="2800" kern="0" dirty="0">
                <a:latin typeface="Calibri" panose="020F0502020204030204" pitchFamily="34" charset="0"/>
              </a:rPr>
              <a:t>Das betriebswirtschaftliche</a:t>
            </a:r>
            <a:br>
              <a:rPr lang="de-DE" sz="2800" kern="0" dirty="0">
                <a:latin typeface="Calibri" panose="020F0502020204030204" pitchFamily="34" charset="0"/>
              </a:rPr>
            </a:br>
            <a:r>
              <a:rPr lang="de-DE" sz="2800" kern="0" dirty="0">
                <a:latin typeface="Calibri" panose="020F0502020204030204" pitchFamily="34" charset="0"/>
              </a:rPr>
              <a:t>Beratungstool</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45</a:t>
            </a:fld>
            <a:endParaRPr lang="de-DE" dirty="0"/>
          </a:p>
        </p:txBody>
      </p:sp>
      <p:pic>
        <p:nvPicPr>
          <p:cNvPr id="3" name="Grafik 2"/>
          <p:cNvPicPr>
            <a:picLocks noChangeAspect="1"/>
          </p:cNvPicPr>
          <p:nvPr/>
        </p:nvPicPr>
        <p:blipFill>
          <a:blip r:embed="rId2"/>
          <a:stretch>
            <a:fillRect/>
          </a:stretch>
        </p:blipFill>
        <p:spPr>
          <a:xfrm>
            <a:off x="470649" y="1442679"/>
            <a:ext cx="8119221" cy="4720275"/>
          </a:xfrm>
          <a:prstGeom prst="rect">
            <a:avLst/>
          </a:prstGeom>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marL="450850" indent="-450850"/>
            <a:r>
              <a:rPr lang="de-DE" sz="2800" kern="0" dirty="0" smtClean="0">
                <a:latin typeface="Calibri" panose="020F0502020204030204" pitchFamily="34" charset="0"/>
              </a:rPr>
              <a:t>5.	</a:t>
            </a:r>
            <a:r>
              <a:rPr lang="de-DE" sz="2800" kern="0" dirty="0">
                <a:latin typeface="Calibri" panose="020F0502020204030204" pitchFamily="34" charset="0"/>
              </a:rPr>
              <a:t>Das betriebswirtschaftliche</a:t>
            </a:r>
            <a:br>
              <a:rPr lang="de-DE" sz="2800" kern="0" dirty="0">
                <a:latin typeface="Calibri" panose="020F0502020204030204" pitchFamily="34" charset="0"/>
              </a:rPr>
            </a:br>
            <a:r>
              <a:rPr lang="de-DE" sz="2800" kern="0" dirty="0">
                <a:latin typeface="Calibri" panose="020F0502020204030204" pitchFamily="34" charset="0"/>
              </a:rPr>
              <a:t>Beratungstool</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46</a:t>
            </a:fld>
            <a:endParaRPr lang="de-DE" dirty="0"/>
          </a:p>
        </p:txBody>
      </p:sp>
      <p:pic>
        <p:nvPicPr>
          <p:cNvPr id="3" name="Grafik 2"/>
          <p:cNvPicPr>
            <a:picLocks noChangeAspect="1"/>
          </p:cNvPicPr>
          <p:nvPr/>
        </p:nvPicPr>
        <p:blipFill>
          <a:blip r:embed="rId2"/>
          <a:stretch>
            <a:fillRect/>
          </a:stretch>
        </p:blipFill>
        <p:spPr>
          <a:xfrm>
            <a:off x="485541" y="1418102"/>
            <a:ext cx="8232636" cy="4691905"/>
          </a:xfrm>
          <a:prstGeom prst="rect">
            <a:avLst/>
          </a:prstGeom>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marL="450850" indent="-450850"/>
            <a:r>
              <a:rPr lang="de-DE" sz="2800" kern="0" dirty="0" smtClean="0">
                <a:latin typeface="Calibri" panose="020F0502020204030204" pitchFamily="34" charset="0"/>
              </a:rPr>
              <a:t>5.	</a:t>
            </a:r>
            <a:r>
              <a:rPr lang="de-DE" sz="2800" kern="0" dirty="0">
                <a:latin typeface="Calibri" panose="020F0502020204030204" pitchFamily="34" charset="0"/>
              </a:rPr>
              <a:t>Das betriebswirtschaftliche</a:t>
            </a:r>
            <a:br>
              <a:rPr lang="de-DE" sz="2800" kern="0" dirty="0">
                <a:latin typeface="Calibri" panose="020F0502020204030204" pitchFamily="34" charset="0"/>
              </a:rPr>
            </a:br>
            <a:r>
              <a:rPr lang="de-DE" sz="2800" kern="0" dirty="0">
                <a:latin typeface="Calibri" panose="020F0502020204030204" pitchFamily="34" charset="0"/>
              </a:rPr>
              <a:t>Beratungstool</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47</a:t>
            </a:fld>
            <a:endParaRPr lang="de-DE" dirty="0"/>
          </a:p>
        </p:txBody>
      </p:sp>
      <p:pic>
        <p:nvPicPr>
          <p:cNvPr id="3" name="Grafik 2"/>
          <p:cNvPicPr>
            <a:picLocks noChangeAspect="1"/>
          </p:cNvPicPr>
          <p:nvPr/>
        </p:nvPicPr>
        <p:blipFill>
          <a:blip r:embed="rId2"/>
          <a:stretch>
            <a:fillRect/>
          </a:stretch>
        </p:blipFill>
        <p:spPr>
          <a:xfrm>
            <a:off x="171438" y="1392329"/>
            <a:ext cx="8815120" cy="4766422"/>
          </a:xfrm>
          <a:prstGeom prst="rect">
            <a:avLst/>
          </a:prstGeom>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marL="450850" indent="-450850"/>
            <a:r>
              <a:rPr lang="de-DE" sz="2800" kern="0" dirty="0" smtClean="0">
                <a:latin typeface="Calibri" panose="020F0502020204030204" pitchFamily="34" charset="0"/>
              </a:rPr>
              <a:t>5.	</a:t>
            </a:r>
            <a:r>
              <a:rPr lang="de-DE" sz="2800" kern="0" dirty="0">
                <a:latin typeface="Calibri" panose="020F0502020204030204" pitchFamily="34" charset="0"/>
              </a:rPr>
              <a:t>Das betriebswirtschaftliche</a:t>
            </a:r>
            <a:br>
              <a:rPr lang="de-DE" sz="2800" kern="0" dirty="0">
                <a:latin typeface="Calibri" panose="020F0502020204030204" pitchFamily="34" charset="0"/>
              </a:rPr>
            </a:br>
            <a:r>
              <a:rPr lang="de-DE" sz="2800" kern="0" dirty="0">
                <a:latin typeface="Calibri" panose="020F0502020204030204" pitchFamily="34" charset="0"/>
              </a:rPr>
              <a:t>Beratungstool</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48</a:t>
            </a:fld>
            <a:endParaRPr lang="de-DE" dirty="0"/>
          </a:p>
        </p:txBody>
      </p:sp>
      <p:pic>
        <p:nvPicPr>
          <p:cNvPr id="3" name="Grafik 2"/>
          <p:cNvPicPr>
            <a:picLocks noChangeAspect="1"/>
          </p:cNvPicPr>
          <p:nvPr/>
        </p:nvPicPr>
        <p:blipFill>
          <a:blip r:embed="rId2"/>
          <a:stretch>
            <a:fillRect/>
          </a:stretch>
        </p:blipFill>
        <p:spPr>
          <a:xfrm>
            <a:off x="270995" y="1285412"/>
            <a:ext cx="8611067" cy="5014840"/>
          </a:xfrm>
          <a:prstGeom prst="rect">
            <a:avLst/>
          </a:prstGeom>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marL="450850" indent="-450850"/>
            <a:r>
              <a:rPr lang="de-DE" sz="2800" kern="0" dirty="0" smtClean="0">
                <a:latin typeface="Calibri" panose="020F0502020204030204" pitchFamily="34" charset="0"/>
              </a:rPr>
              <a:t>5.	</a:t>
            </a:r>
            <a:r>
              <a:rPr lang="de-DE" sz="2800" kern="0" dirty="0">
                <a:latin typeface="Calibri" panose="020F0502020204030204" pitchFamily="34" charset="0"/>
              </a:rPr>
              <a:t>Das betriebswirtschaftliche</a:t>
            </a:r>
            <a:br>
              <a:rPr lang="de-DE" sz="2800" kern="0" dirty="0">
                <a:latin typeface="Calibri" panose="020F0502020204030204" pitchFamily="34" charset="0"/>
              </a:rPr>
            </a:br>
            <a:r>
              <a:rPr lang="de-DE" sz="2800" kern="0" dirty="0">
                <a:latin typeface="Calibri" panose="020F0502020204030204" pitchFamily="34" charset="0"/>
              </a:rPr>
              <a:t>Beratungstool</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49</a:t>
            </a:fld>
            <a:endParaRPr lang="de-DE" dirty="0"/>
          </a:p>
        </p:txBody>
      </p:sp>
      <p:pic>
        <p:nvPicPr>
          <p:cNvPr id="3" name="Grafik 2"/>
          <p:cNvPicPr>
            <a:picLocks noChangeAspect="1"/>
          </p:cNvPicPr>
          <p:nvPr/>
        </p:nvPicPr>
        <p:blipFill>
          <a:blip r:embed="rId2"/>
          <a:stretch>
            <a:fillRect/>
          </a:stretch>
        </p:blipFill>
        <p:spPr>
          <a:xfrm>
            <a:off x="195262" y="1364034"/>
            <a:ext cx="8753475" cy="4829175"/>
          </a:xfrm>
          <a:prstGeom prst="rect">
            <a:avLst/>
          </a:prstGeom>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7500" y="1336396"/>
            <a:ext cx="8529638" cy="4840846"/>
          </a:xfrm>
        </p:spPr>
        <p:txBody>
          <a:bodyPr/>
          <a:lstStyle/>
          <a:p>
            <a:pPr>
              <a:buClr>
                <a:schemeClr val="accent2"/>
              </a:buClr>
              <a:defRPr/>
            </a:pPr>
            <a:r>
              <a:rPr lang="de-DE" sz="2000" b="1" dirty="0" smtClean="0">
                <a:latin typeface="Calibri" panose="020F0502020204030204" pitchFamily="34" charset="0"/>
              </a:rPr>
              <a:t>Ziel des Workshops</a:t>
            </a:r>
          </a:p>
          <a:p>
            <a:pPr marL="0" indent="0">
              <a:spcAft>
                <a:spcPts val="600"/>
              </a:spcAft>
              <a:buClr>
                <a:schemeClr val="accent2"/>
              </a:buClr>
              <a:defRPr/>
            </a:pPr>
            <a:r>
              <a:rPr lang="de-DE" sz="2000" dirty="0" smtClean="0">
                <a:latin typeface="Calibri" panose="020F0502020204030204" pitchFamily="34" charset="0"/>
              </a:rPr>
              <a:t>Sie werden zum autorisierten „Berater Offensive Mittelstand“.</a:t>
            </a:r>
          </a:p>
          <a:p>
            <a:pPr marL="0" indent="0">
              <a:spcAft>
                <a:spcPts val="600"/>
              </a:spcAft>
              <a:buClr>
                <a:schemeClr val="accent2"/>
              </a:buClr>
              <a:defRPr/>
            </a:pPr>
            <a:endParaRPr lang="de-DE" sz="2000" dirty="0" smtClean="0">
              <a:latin typeface="Calibri" panose="020F0502020204030204" pitchFamily="34" charset="0"/>
            </a:endParaRPr>
          </a:p>
          <a:p>
            <a:pPr marL="0" indent="0">
              <a:spcAft>
                <a:spcPts val="600"/>
              </a:spcAft>
              <a:buClr>
                <a:schemeClr val="accent2"/>
              </a:buClr>
              <a:defRPr/>
            </a:pPr>
            <a:r>
              <a:rPr lang="de-DE" sz="2000" b="1" dirty="0" smtClean="0">
                <a:latin typeface="Calibri" panose="020F0502020204030204" pitchFamily="34" charset="0"/>
              </a:rPr>
              <a:t>Das bedeutet, …</a:t>
            </a:r>
            <a:endParaRPr lang="de-DE" sz="2000" dirty="0" smtClean="0">
              <a:latin typeface="Calibri" panose="020F0502020204030204" pitchFamily="34" charset="0"/>
            </a:endParaRPr>
          </a:p>
          <a:p>
            <a:pPr lvl="1"/>
            <a:r>
              <a:rPr lang="de-DE" sz="2000" dirty="0" smtClean="0">
                <a:latin typeface="+mn-lt"/>
              </a:rPr>
              <a:t> </a:t>
            </a:r>
            <a:r>
              <a:rPr lang="de-DE" sz="2000" dirty="0" smtClean="0">
                <a:latin typeface="Calibri" panose="020F0502020204030204" pitchFamily="34" charset="0"/>
              </a:rPr>
              <a:t>… sie kennen die Offensive Mittelstand im Überblick,</a:t>
            </a:r>
          </a:p>
          <a:p>
            <a:pPr lvl="1"/>
            <a:r>
              <a:rPr lang="de-DE" sz="2000" dirty="0" smtClean="0">
                <a:latin typeface="+mn-lt"/>
              </a:rPr>
              <a:t> </a:t>
            </a:r>
            <a:r>
              <a:rPr lang="de-DE" sz="2000" dirty="0" smtClean="0">
                <a:latin typeface="Calibri" panose="020F0502020204030204" pitchFamily="34" charset="0"/>
              </a:rPr>
              <a:t>… sie kennen die Idee und Inhalte des Checks,</a:t>
            </a:r>
          </a:p>
          <a:p>
            <a:pPr lvl="1"/>
            <a:r>
              <a:rPr lang="de-DE" sz="2000" dirty="0" smtClean="0">
                <a:latin typeface="Calibri" panose="020F0502020204030204" pitchFamily="34" charset="0"/>
              </a:rPr>
              <a:t> … sie kennen die Vorteile des Checks für die eigene   							    Beratertätigkeit/Seminartätigkeit,</a:t>
            </a:r>
          </a:p>
          <a:p>
            <a:pPr lvl="1"/>
            <a:r>
              <a:rPr lang="de-DE" sz="2000" dirty="0" smtClean="0">
                <a:latin typeface="Calibri" panose="020F0502020204030204" pitchFamily="34" charset="0"/>
              </a:rPr>
              <a:t> … sie kennen das betriebswirtschaftliche Beratungstool im Überblick und</a:t>
            </a:r>
          </a:p>
          <a:p>
            <a:pPr lvl="1"/>
            <a:r>
              <a:rPr lang="de-DE" sz="2000" dirty="0" smtClean="0">
                <a:latin typeface="Calibri" panose="020F0502020204030204" pitchFamily="34" charset="0"/>
              </a:rPr>
              <a:t> … sie werden in die Beraterdatenbank der Offensive 	Mittelstand mit Ihren 		    Beratungsschwerpunkten aufgenommen.</a:t>
            </a:r>
          </a:p>
          <a:p>
            <a:pPr marL="1076325" lvl="1" indent="-895350">
              <a:buNone/>
            </a:pPr>
            <a:r>
              <a:rPr lang="de-DE" sz="2000" b="1" dirty="0" smtClean="0">
                <a:solidFill>
                  <a:schemeClr val="accent2"/>
                </a:solidFill>
                <a:latin typeface="Calibri" panose="020F0502020204030204" pitchFamily="34" charset="0"/>
              </a:rPr>
              <a:t>Wichtig:	</a:t>
            </a:r>
            <a:r>
              <a:rPr lang="de-DE" sz="2000" dirty="0" smtClean="0">
                <a:latin typeface="Calibri" panose="020F0502020204030204" pitchFamily="34" charset="0"/>
              </a:rPr>
              <a:t>Die Autorisierung gilt für zwei Jahre und kann durch den Besuch eines Erfahrungsaustausches verlängert werden!</a:t>
            </a:r>
          </a:p>
          <a:p>
            <a:pPr lvl="1"/>
            <a:endParaRPr lang="de-DE" sz="2400" dirty="0" smtClean="0">
              <a:latin typeface="Calibri" panose="020F0502020204030204" pitchFamily="34" charset="0"/>
            </a:endParaRPr>
          </a:p>
          <a:p>
            <a:pPr lvl="1"/>
            <a:endParaRPr lang="de-DE" sz="2400" dirty="0" smtClean="0">
              <a:latin typeface="Calibri" panose="020F0502020204030204" pitchFamily="34" charset="0"/>
            </a:endParaRPr>
          </a:p>
          <a:p>
            <a:pPr lvl="1"/>
            <a:endParaRPr lang="de-DE" sz="2200" dirty="0" smtClean="0">
              <a:latin typeface="+mn-lt"/>
            </a:endParaRPr>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1. Einführung/Organisatorisches</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5</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marL="450850" indent="-450850"/>
            <a:r>
              <a:rPr lang="de-DE" sz="2800" kern="0" dirty="0" smtClean="0">
                <a:latin typeface="Calibri" panose="020F0502020204030204" pitchFamily="34" charset="0"/>
              </a:rPr>
              <a:t>5.	</a:t>
            </a:r>
            <a:r>
              <a:rPr lang="de-DE" sz="2800" kern="0" dirty="0">
                <a:latin typeface="Calibri" panose="020F0502020204030204" pitchFamily="34" charset="0"/>
              </a:rPr>
              <a:t>Das betriebswirtschaftliche</a:t>
            </a:r>
            <a:br>
              <a:rPr lang="de-DE" sz="2800" kern="0" dirty="0">
                <a:latin typeface="Calibri" panose="020F0502020204030204" pitchFamily="34" charset="0"/>
              </a:rPr>
            </a:br>
            <a:r>
              <a:rPr lang="de-DE" sz="2800" kern="0" dirty="0">
                <a:latin typeface="Calibri" panose="020F0502020204030204" pitchFamily="34" charset="0"/>
              </a:rPr>
              <a:t>Beratungstool</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50</a:t>
            </a:fld>
            <a:endParaRPr lang="de-DE" dirty="0"/>
          </a:p>
        </p:txBody>
      </p:sp>
      <p:pic>
        <p:nvPicPr>
          <p:cNvPr id="3" name="Grafik 2"/>
          <p:cNvPicPr>
            <a:picLocks noChangeAspect="1"/>
          </p:cNvPicPr>
          <p:nvPr/>
        </p:nvPicPr>
        <p:blipFill>
          <a:blip r:embed="rId2"/>
          <a:stretch>
            <a:fillRect/>
          </a:stretch>
        </p:blipFill>
        <p:spPr>
          <a:xfrm>
            <a:off x="450194" y="1267664"/>
            <a:ext cx="8242770" cy="4998664"/>
          </a:xfrm>
          <a:prstGeom prst="rect">
            <a:avLst/>
          </a:prstGeom>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marL="450850" indent="-450850"/>
            <a:r>
              <a:rPr lang="de-DE" sz="2800" kern="0" dirty="0" smtClean="0">
                <a:latin typeface="Calibri" panose="020F0502020204030204" pitchFamily="34" charset="0"/>
              </a:rPr>
              <a:t>5.	</a:t>
            </a:r>
            <a:r>
              <a:rPr lang="de-DE" sz="2800" kern="0" dirty="0">
                <a:latin typeface="Calibri" panose="020F0502020204030204" pitchFamily="34" charset="0"/>
              </a:rPr>
              <a:t>Das betriebswirtschaftliche</a:t>
            </a:r>
            <a:br>
              <a:rPr lang="de-DE" sz="2800" kern="0" dirty="0">
                <a:latin typeface="Calibri" panose="020F0502020204030204" pitchFamily="34" charset="0"/>
              </a:rPr>
            </a:br>
            <a:r>
              <a:rPr lang="de-DE" sz="2800" kern="0" dirty="0">
                <a:latin typeface="Calibri" panose="020F0502020204030204" pitchFamily="34" charset="0"/>
              </a:rPr>
              <a:t>Beratungstool</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51</a:t>
            </a:fld>
            <a:endParaRPr lang="de-DE" dirty="0"/>
          </a:p>
        </p:txBody>
      </p:sp>
      <p:pic>
        <p:nvPicPr>
          <p:cNvPr id="2" name="Grafik 1"/>
          <p:cNvPicPr>
            <a:picLocks noChangeAspect="1"/>
          </p:cNvPicPr>
          <p:nvPr/>
        </p:nvPicPr>
        <p:blipFill>
          <a:blip r:embed="rId2"/>
          <a:stretch>
            <a:fillRect/>
          </a:stretch>
        </p:blipFill>
        <p:spPr>
          <a:xfrm>
            <a:off x="322729" y="1547813"/>
            <a:ext cx="8512549" cy="3554394"/>
          </a:xfrm>
          <a:prstGeom prst="rect">
            <a:avLst/>
          </a:prstGeom>
        </p:spPr>
      </p:pic>
    </p:spTree>
    <p:extLst>
      <p:ext uri="{BB962C8B-B14F-4D97-AF65-F5344CB8AC3E}">
        <p14:creationId xmlns:p14="http://schemas.microsoft.com/office/powerpoint/2010/main" val="7930180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685800" y="6259130"/>
            <a:ext cx="5883275" cy="365125"/>
          </a:xfrm>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2" name="Titel 1"/>
          <p:cNvSpPr>
            <a:spLocks noGrp="1"/>
          </p:cNvSpPr>
          <p:nvPr>
            <p:ph type="ctrTitle"/>
          </p:nvPr>
        </p:nvSpPr>
        <p:spPr>
          <a:xfrm>
            <a:off x="685800" y="2775864"/>
            <a:ext cx="7772400" cy="1643381"/>
          </a:xfrm>
        </p:spPr>
        <p:txBody>
          <a:bodyPr/>
          <a:lstStyle/>
          <a:p>
            <a:pPr algn="ctr"/>
            <a:r>
              <a:rPr lang="de-DE" kern="0" dirty="0" smtClean="0">
                <a:latin typeface="Calibri" panose="020F0502020204030204" pitchFamily="34" charset="0"/>
              </a:rPr>
              <a:t>6.	Anknüpfungspunkte für die eigene Beratungsarbeit</a:t>
            </a:r>
            <a:r>
              <a:rPr lang="de-DE" kern="0" dirty="0" smtClean="0">
                <a:solidFill>
                  <a:schemeClr val="tx2"/>
                </a:solidFill>
                <a:latin typeface="Calibri" panose="020F0502020204030204" pitchFamily="34" charset="0"/>
              </a:rPr>
              <a:t/>
            </a:r>
            <a:br>
              <a:rPr lang="de-DE" kern="0" dirty="0" smtClean="0">
                <a:solidFill>
                  <a:schemeClr val="tx2"/>
                </a:solidFill>
                <a:latin typeface="Calibri" panose="020F0502020204030204" pitchFamily="34" charset="0"/>
              </a:rPr>
            </a:br>
            <a:endParaRPr lang="de-DE" altLang="de-DE" dirty="0">
              <a:latin typeface="Calibri" panose="020F0502020204030204" pitchFamily="34" charset="0"/>
            </a:endParaRPr>
          </a:p>
        </p:txBody>
      </p:sp>
      <p:sp>
        <p:nvSpPr>
          <p:cNvPr id="3" name="Foliennummernplatzhalter 2"/>
          <p:cNvSpPr>
            <a:spLocks noGrp="1"/>
          </p:cNvSpPr>
          <p:nvPr>
            <p:ph type="sldNum" sz="quarter" idx="12"/>
          </p:nvPr>
        </p:nvSpPr>
        <p:spPr/>
        <p:txBody>
          <a:bodyPr/>
          <a:lstStyle/>
          <a:p>
            <a:fld id="{21ECFBFC-BFE7-4702-9F2A-8102170FB01E}" type="slidenum">
              <a:rPr lang="de-DE" smtClean="0"/>
              <a:pPr/>
              <a:t>52</a:t>
            </a:fld>
            <a:endParaRPr lang="de-DE" dirty="0"/>
          </a:p>
        </p:txBody>
      </p:sp>
    </p:spTree>
    <p:extLst>
      <p:ext uri="{BB962C8B-B14F-4D97-AF65-F5344CB8AC3E}">
        <p14:creationId xmlns:p14="http://schemas.microsoft.com/office/powerpoint/2010/main" val="42013279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7500" y="1614945"/>
            <a:ext cx="8529638" cy="4598987"/>
          </a:xfrm>
        </p:spPr>
        <p:txBody>
          <a:bodyPr/>
          <a:lstStyle/>
          <a:p>
            <a:pPr marL="180975" lvl="1" indent="0">
              <a:buNone/>
            </a:pPr>
            <a:r>
              <a:rPr lang="de-DE" altLang="de-DE" sz="2000" b="1" dirty="0" smtClean="0">
                <a:solidFill>
                  <a:schemeClr val="accent2"/>
                </a:solidFill>
                <a:latin typeface="+mn-lt"/>
              </a:rPr>
              <a:t>Wann und wo </a:t>
            </a:r>
            <a:r>
              <a:rPr lang="de-DE" altLang="de-DE" sz="2000" b="1" dirty="0" smtClean="0">
                <a:latin typeface="+mn-lt"/>
              </a:rPr>
              <a:t>kann ich den Check einsetzen?</a:t>
            </a:r>
          </a:p>
          <a:p>
            <a:pPr lvl="1">
              <a:buNone/>
            </a:pPr>
            <a:endParaRPr lang="de-DE" altLang="de-DE" sz="2000" b="1" dirty="0" smtClean="0">
              <a:latin typeface="+mn-lt"/>
            </a:endParaRPr>
          </a:p>
          <a:p>
            <a:pPr lvl="1">
              <a:buNone/>
            </a:pPr>
            <a:r>
              <a:rPr lang="de-DE" altLang="de-DE" sz="2000" b="1" dirty="0" smtClean="0">
                <a:latin typeface="+mn-lt"/>
              </a:rPr>
              <a:t>Zum Beispiel:</a:t>
            </a:r>
          </a:p>
          <a:p>
            <a:pPr lvl="1"/>
            <a:r>
              <a:rPr lang="de-DE" sz="2000" dirty="0" smtClean="0">
                <a:latin typeface="+mn-lt"/>
              </a:rPr>
              <a:t> </a:t>
            </a:r>
            <a:r>
              <a:rPr lang="de-DE" altLang="de-DE" sz="2000" dirty="0" smtClean="0">
                <a:latin typeface="+mn-lt"/>
              </a:rPr>
              <a:t>Einstiegsberatung</a:t>
            </a:r>
          </a:p>
          <a:p>
            <a:pPr lvl="1"/>
            <a:r>
              <a:rPr lang="de-DE" altLang="de-DE" sz="2000" dirty="0" smtClean="0">
                <a:latin typeface="Calibri" panose="020F0502020204030204" pitchFamily="34" charset="0"/>
              </a:rPr>
              <a:t> Existenzgründerberatung</a:t>
            </a:r>
          </a:p>
          <a:p>
            <a:pPr lvl="1"/>
            <a:r>
              <a:rPr lang="de-DE" altLang="de-DE" sz="2000" dirty="0" smtClean="0">
                <a:latin typeface="+mn-lt"/>
              </a:rPr>
              <a:t> </a:t>
            </a:r>
            <a:r>
              <a:rPr lang="de-DE" altLang="de-DE" sz="2000" dirty="0" smtClean="0">
                <a:latin typeface="Calibri" panose="020F0502020204030204" pitchFamily="34" charset="0"/>
              </a:rPr>
              <a:t>Als Akquisitionsinstrument</a:t>
            </a:r>
          </a:p>
          <a:p>
            <a:pPr lvl="1"/>
            <a:r>
              <a:rPr lang="de-DE" altLang="de-DE" sz="2000" dirty="0" smtClean="0">
                <a:latin typeface="+mn-lt"/>
              </a:rPr>
              <a:t> </a:t>
            </a:r>
            <a:r>
              <a:rPr lang="de-DE" altLang="de-DE" sz="2000" dirty="0" smtClean="0">
                <a:latin typeface="Calibri" panose="020F0502020204030204" pitchFamily="34" charset="0"/>
              </a:rPr>
              <a:t>Als Potenzial-Analyse (eventuell auch als Teil einer Potenzialberatung)</a:t>
            </a:r>
          </a:p>
          <a:p>
            <a:pPr lvl="1"/>
            <a:r>
              <a:rPr lang="de-DE" altLang="de-DE" sz="2000" dirty="0" smtClean="0">
                <a:latin typeface="+mn-lt"/>
              </a:rPr>
              <a:t> </a:t>
            </a:r>
            <a:r>
              <a:rPr lang="de-DE" altLang="de-DE" sz="2000" dirty="0" smtClean="0">
                <a:latin typeface="Calibri" panose="020F0502020204030204" pitchFamily="34" charset="0"/>
              </a:rPr>
              <a:t>Als Ergänzung vorhandener Instrumente</a:t>
            </a:r>
          </a:p>
          <a:p>
            <a:pPr lvl="1"/>
            <a:r>
              <a:rPr lang="de-DE" altLang="de-DE" sz="2000" dirty="0" smtClean="0">
                <a:latin typeface="+mn-lt"/>
              </a:rPr>
              <a:t> </a:t>
            </a:r>
            <a:r>
              <a:rPr lang="de-DE" altLang="de-DE" sz="2000" dirty="0" smtClean="0">
                <a:latin typeface="Calibri" panose="020F0502020204030204" pitchFamily="34" charset="0"/>
              </a:rPr>
              <a:t>Als neutrales Instrument, das mehr als nur ein Fachthema abbildet (das 	auch zu weiteren Themen führt)</a:t>
            </a:r>
          </a:p>
          <a:p>
            <a:pPr lvl="1"/>
            <a:endParaRPr lang="de-DE" altLang="de-DE" sz="2000" dirty="0" smtClean="0">
              <a:latin typeface="+mn-lt"/>
            </a:endParaRPr>
          </a:p>
          <a:p>
            <a:pPr lvl="1"/>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6.	Anknüpfungspunkte für die eigene</a:t>
            </a:r>
            <a:br>
              <a:rPr lang="de-DE" altLang="de-DE" sz="2800" dirty="0" smtClean="0">
                <a:latin typeface="Calibri" panose="020F0502020204030204" pitchFamily="34" charset="0"/>
              </a:rPr>
            </a:br>
            <a:r>
              <a:rPr lang="de-DE" altLang="de-DE" sz="2800" dirty="0" smtClean="0">
                <a:latin typeface="Calibri" panose="020F0502020204030204" pitchFamily="34" charset="0"/>
              </a:rPr>
              <a:t>	Beratungsarbeit</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53</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5417" y="1659124"/>
            <a:ext cx="8529638" cy="4598987"/>
          </a:xfrm>
        </p:spPr>
        <p:txBody>
          <a:bodyPr/>
          <a:lstStyle/>
          <a:p>
            <a:pPr>
              <a:lnSpc>
                <a:spcPts val="1800"/>
              </a:lnSpc>
              <a:buClr>
                <a:schemeClr val="tx1"/>
              </a:buClr>
            </a:pPr>
            <a:r>
              <a:rPr lang="de-DE" altLang="de-DE" sz="2000" b="1" dirty="0" smtClean="0">
                <a:solidFill>
                  <a:schemeClr val="accent2"/>
                </a:solidFill>
                <a:latin typeface="Calibri" pitchFamily="34" charset="0"/>
              </a:rPr>
              <a:t>Wie</a:t>
            </a:r>
            <a:r>
              <a:rPr lang="de-DE" altLang="de-DE" sz="2000" b="1" dirty="0" smtClean="0">
                <a:latin typeface="Calibri" pitchFamily="34" charset="0"/>
              </a:rPr>
              <a:t> kann ich den Check einsetzen?</a:t>
            </a:r>
          </a:p>
          <a:p>
            <a:pPr>
              <a:lnSpc>
                <a:spcPts val="1800"/>
              </a:lnSpc>
              <a:buClr>
                <a:schemeClr val="tx1"/>
              </a:buClr>
            </a:pPr>
            <a:endParaRPr lang="de-DE" altLang="de-DE" sz="2000" b="1" dirty="0" smtClean="0">
              <a:latin typeface="Calibri" pitchFamily="34" charset="0"/>
            </a:endParaRPr>
          </a:p>
          <a:p>
            <a:pPr>
              <a:lnSpc>
                <a:spcPts val="1800"/>
              </a:lnSpc>
              <a:buClr>
                <a:schemeClr val="tx1"/>
              </a:buClr>
            </a:pPr>
            <a:r>
              <a:rPr lang="de-DE" altLang="de-DE" sz="2000" b="1" dirty="0" smtClean="0">
                <a:latin typeface="Calibri" pitchFamily="34" charset="0"/>
              </a:rPr>
              <a:t>Zum Beispiel:</a:t>
            </a:r>
            <a:endParaRPr lang="de-DE" sz="2000" b="1" dirty="0" smtClean="0"/>
          </a:p>
          <a:p>
            <a:pPr marL="268288" lvl="1" indent="-268288"/>
            <a:r>
              <a:rPr lang="de-DE" altLang="de-DE" sz="2000" dirty="0" smtClean="0">
                <a:latin typeface="Calibri" panose="020F0502020204030204" pitchFamily="34" charset="0"/>
              </a:rPr>
              <a:t> Der Unternehmer füllt den Check vor dem Beratungsgespräch aus. Der 	Berater nutzt die Ergebnisse für seine Beratung.</a:t>
            </a:r>
          </a:p>
          <a:p>
            <a:pPr marL="268288" lvl="1" indent="-268288"/>
            <a:r>
              <a:rPr lang="de-DE" altLang="de-DE" sz="2000" dirty="0" smtClean="0">
                <a:latin typeface="Calibri" panose="020F0502020204030204" pitchFamily="34" charset="0"/>
              </a:rPr>
              <a:t> Der Check wird gemeinsam von Berater und Unternehmer als Einstieg in 	eine Beratung bearbeitet.</a:t>
            </a:r>
          </a:p>
          <a:p>
            <a:pPr marL="268288" lvl="1" indent="-268288"/>
            <a:r>
              <a:rPr lang="de-DE" altLang="de-DE" sz="2000" dirty="0" smtClean="0">
                <a:latin typeface="Calibri" panose="020F0502020204030204" pitchFamily="34" charset="0"/>
              </a:rPr>
              <a:t> Der Berater nimmt den Check als einen gemeinsamen nationalen 	Qualitätsstandard und steigt mit der „Autorität“ des Standards in ein Thema 	ein.</a:t>
            </a:r>
          </a:p>
          <a:p>
            <a:pPr marL="268288" lvl="1" indent="-268288"/>
            <a:r>
              <a:rPr lang="de-DE" altLang="de-DE" sz="2000" dirty="0" smtClean="0">
                <a:latin typeface="Calibri" panose="020F0502020204030204" pitchFamily="34" charset="0"/>
              </a:rPr>
              <a:t> Der Berater führt ein Unternehmer-Seminar durch, in dem die  	Selbstbewertung durchgeführt wird – er versucht so Beratungsbedarf zu 	generieren.</a:t>
            </a:r>
          </a:p>
          <a:p>
            <a:pPr lvl="1"/>
            <a:endParaRPr lang="de-DE" altLang="de-DE" sz="2000" dirty="0" smtClean="0">
              <a:latin typeface="Calibri" panose="020F0502020204030204" pitchFamily="34" charset="0"/>
            </a:endParaRPr>
          </a:p>
          <a:p>
            <a:pPr lvl="1"/>
            <a:endParaRPr lang="de-DE" altLang="de-DE" sz="2000" dirty="0" smtClean="0">
              <a:latin typeface="Calibri" panose="020F0502020204030204" pitchFamily="34" charset="0"/>
            </a:endParaRPr>
          </a:p>
          <a:p>
            <a:pPr lvl="1"/>
            <a:endParaRPr lang="de-DE" altLang="de-DE" sz="2000" dirty="0" smtClean="0">
              <a:latin typeface="Calibri" panose="020F0502020204030204" pitchFamily="34" charset="0"/>
            </a:endParaRPr>
          </a:p>
          <a:p>
            <a:pPr lvl="1"/>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6.	Anknüpfungspunkte für die eigene</a:t>
            </a:r>
            <a:br>
              <a:rPr lang="de-DE" altLang="de-DE" sz="2800" dirty="0" smtClean="0">
                <a:latin typeface="Calibri" panose="020F0502020204030204" pitchFamily="34" charset="0"/>
              </a:rPr>
            </a:br>
            <a:r>
              <a:rPr lang="de-DE" altLang="de-DE" sz="2800" dirty="0" smtClean="0">
                <a:latin typeface="Calibri" panose="020F0502020204030204" pitchFamily="34" charset="0"/>
              </a:rPr>
              <a:t>	Beratungsarbeit</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54</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180975" lvl="1" indent="0">
              <a:buNone/>
            </a:pPr>
            <a:r>
              <a:rPr lang="de-DE" altLang="de-DE" sz="2000" b="1" dirty="0" smtClean="0">
                <a:latin typeface="Calibri" panose="020F0502020204030204" pitchFamily="34" charset="0"/>
              </a:rPr>
              <a:t>Arbeitsauftrag</a:t>
            </a:r>
          </a:p>
          <a:p>
            <a:pPr lvl="1"/>
            <a:r>
              <a:rPr lang="de-DE" sz="2000" dirty="0" smtClean="0">
                <a:latin typeface="Calibri" panose="020F0502020204030204" pitchFamily="34" charset="0"/>
              </a:rPr>
              <a:t> Versetzen Sie sich einmal in die Rolle eines Mandanten, den Sie beraten 	oder betrachten Sie die Situation in Ihrem eigenen Unternehmen. Nutzen 	Sie den Check, indem Sie anhand von 3 Themen (zwei nahe und ein fernes) 	eine Potentialanalyse vornehmen.</a:t>
            </a:r>
          </a:p>
          <a:p>
            <a:pPr lvl="1"/>
            <a:r>
              <a:rPr lang="de-DE" altLang="de-DE" sz="2000" dirty="0" smtClean="0">
                <a:latin typeface="Calibri" panose="020F0502020204030204" pitchFamily="34" charset="0"/>
              </a:rPr>
              <a:t> </a:t>
            </a:r>
            <a:r>
              <a:rPr lang="de-DE" sz="2000" dirty="0" smtClean="0">
                <a:latin typeface="Calibri" panose="020F0502020204030204" pitchFamily="34" charset="0"/>
              </a:rPr>
              <a:t>Wie würden Sie nach der Potentialanalyse weiter vorgehen? Leiten Sie aus 	den Ergebnissen einen Maßnahmenplan für Ihren Mandanten ab. Wie 	verbleiben Sie mit Ihrem Mandanten bei Themen, zu denen Sie Ihn nicht 	beraten können?</a:t>
            </a:r>
          </a:p>
          <a:p>
            <a:pPr lvl="1"/>
            <a:r>
              <a:rPr lang="de-DE" sz="2000" dirty="0" smtClean="0">
                <a:latin typeface="Calibri" panose="020F0502020204030204" pitchFamily="34" charset="0"/>
              </a:rPr>
              <a:t> Für die Bearbeitung des Arbeitsauftrages ist eine Zeit von 45 Minuten 	vorgesehen. Die Ergebnisse werden anschließend gemeinsam diskutiert, 	insbesondere mit Blick auf eine kritische Würdigung der Anwendbarkeit des 	Checks.</a:t>
            </a:r>
          </a:p>
          <a:p>
            <a:pPr lvl="1"/>
            <a:endParaRPr lang="de-DE" sz="2000" dirty="0" smtClean="0">
              <a:latin typeface="Calibri" panose="020F0502020204030204" pitchFamily="34" charset="0"/>
            </a:endParaRPr>
          </a:p>
          <a:p>
            <a:pPr lvl="1"/>
            <a:endParaRPr lang="de-DE" altLang="de-DE" sz="2000" dirty="0" smtClean="0">
              <a:latin typeface="Calibri" panose="020F0502020204030204" pitchFamily="34" charset="0"/>
            </a:endParaRPr>
          </a:p>
          <a:p>
            <a:pPr lvl="1"/>
            <a:endParaRPr lang="de-DE" altLang="de-DE" sz="2000" dirty="0" smtClean="0">
              <a:latin typeface="Calibri" panose="020F0502020204030204" pitchFamily="34" charset="0"/>
            </a:endParaRPr>
          </a:p>
          <a:p>
            <a:pPr lvl="1">
              <a:buNone/>
            </a:pPr>
            <a:endParaRPr lang="de-DE" altLang="de-DE" sz="2000" dirty="0" smtClean="0">
              <a:latin typeface="Calibri" panose="020F0502020204030204" pitchFamily="34" charset="0"/>
            </a:endParaRPr>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6.	Anknüpfungspunkte für die eigene</a:t>
            </a:r>
            <a:br>
              <a:rPr lang="de-DE" altLang="de-DE" sz="2800" dirty="0" smtClean="0">
                <a:latin typeface="Calibri" panose="020F0502020204030204" pitchFamily="34" charset="0"/>
              </a:rPr>
            </a:br>
            <a:r>
              <a:rPr lang="de-DE" altLang="de-DE" sz="2800" dirty="0" smtClean="0">
                <a:latin typeface="Calibri" panose="020F0502020204030204" pitchFamily="34" charset="0"/>
              </a:rPr>
              <a:t>	Beratungsarbeit</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55</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685800" y="6259130"/>
            <a:ext cx="5883275" cy="365125"/>
          </a:xfrm>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2" name="Titel 1"/>
          <p:cNvSpPr>
            <a:spLocks noGrp="1"/>
          </p:cNvSpPr>
          <p:nvPr>
            <p:ph type="ctrTitle"/>
          </p:nvPr>
        </p:nvSpPr>
        <p:spPr>
          <a:xfrm>
            <a:off x="685800" y="2862948"/>
            <a:ext cx="7772400" cy="1143000"/>
          </a:xfrm>
        </p:spPr>
        <p:txBody>
          <a:bodyPr/>
          <a:lstStyle/>
          <a:p>
            <a:pPr algn="ctr"/>
            <a:r>
              <a:rPr lang="de-DE" altLang="de-DE" dirty="0" smtClean="0">
                <a:latin typeface="Calibri" panose="020F0502020204030204" pitchFamily="34" charset="0"/>
              </a:rPr>
              <a:t>7.	Unternehmerseminar „Selbstbewertung Check  	‚Guter Mittelstand‘“</a:t>
            </a:r>
            <a:endParaRPr lang="de-DE" altLang="de-DE" dirty="0">
              <a:latin typeface="Calibri" panose="020F0502020204030204" pitchFamily="34" charset="0"/>
            </a:endParaRPr>
          </a:p>
        </p:txBody>
      </p:sp>
      <p:sp>
        <p:nvSpPr>
          <p:cNvPr id="3" name="Foliennummernplatzhalter 2"/>
          <p:cNvSpPr>
            <a:spLocks noGrp="1"/>
          </p:cNvSpPr>
          <p:nvPr>
            <p:ph type="sldNum" sz="quarter" idx="12"/>
          </p:nvPr>
        </p:nvSpPr>
        <p:spPr/>
        <p:txBody>
          <a:bodyPr/>
          <a:lstStyle/>
          <a:p>
            <a:fld id="{21ECFBFC-BFE7-4702-9F2A-8102170FB01E}" type="slidenum">
              <a:rPr lang="de-DE" smtClean="0"/>
              <a:pPr/>
              <a:t>56</a:t>
            </a:fld>
            <a:endParaRPr lang="de-DE" dirty="0"/>
          </a:p>
        </p:txBody>
      </p:sp>
    </p:spTree>
    <p:extLst>
      <p:ext uri="{BB962C8B-B14F-4D97-AF65-F5344CB8AC3E}">
        <p14:creationId xmlns:p14="http://schemas.microsoft.com/office/powerpoint/2010/main" val="42013279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spcAft>
                <a:spcPts val="1200"/>
              </a:spcAft>
              <a:defRPr/>
            </a:pPr>
            <a:r>
              <a:rPr lang="de-DE" sz="2000" b="1" dirty="0" smtClean="0">
                <a:latin typeface="+mn-lt"/>
              </a:rPr>
              <a:t>Ziel </a:t>
            </a:r>
          </a:p>
          <a:p>
            <a:pPr>
              <a:spcAft>
                <a:spcPts val="1200"/>
              </a:spcAft>
              <a:defRPr/>
            </a:pPr>
            <a:r>
              <a:rPr lang="de-DE" sz="2000" dirty="0" smtClean="0">
                <a:latin typeface="+mn-lt"/>
              </a:rPr>
              <a:t>	Die Unternehmer sollen den Check kennenlernen und die Selbstbewertung und Selbsterklärung in dem Seminar komplett bearbeiten. </a:t>
            </a:r>
            <a:endParaRPr lang="de-DE" altLang="de-DE" sz="2000" b="1" dirty="0" smtClean="0">
              <a:latin typeface="+mn-lt"/>
            </a:endParaRPr>
          </a:p>
          <a:p>
            <a:pPr marL="323850" indent="-323850" defTabSz="820738">
              <a:spcAft>
                <a:spcPts val="1200"/>
              </a:spcAft>
            </a:pPr>
            <a:r>
              <a:rPr lang="de-DE" altLang="de-DE" sz="2000" b="1" dirty="0" smtClean="0">
                <a:latin typeface="+mn-lt"/>
              </a:rPr>
              <a:t>Zielgruppe</a:t>
            </a:r>
          </a:p>
          <a:p>
            <a:pPr marL="323850" indent="-323850" defTabSz="820738"/>
            <a:r>
              <a:rPr lang="de-DE" altLang="de-DE" sz="2000" dirty="0" smtClean="0">
                <a:latin typeface="+mn-lt"/>
              </a:rPr>
              <a:t>	– Unternehmer, Inhaber</a:t>
            </a:r>
          </a:p>
          <a:p>
            <a:pPr marL="323850" indent="-323850" defTabSz="820738"/>
            <a:r>
              <a:rPr lang="de-DE" altLang="de-DE" sz="2000" dirty="0" smtClean="0">
                <a:latin typeface="+mn-lt"/>
              </a:rPr>
              <a:t>	– Geschäftsführer</a:t>
            </a:r>
          </a:p>
          <a:p>
            <a:pPr marL="323850" indent="-323850" defTabSz="820738">
              <a:spcAft>
                <a:spcPts val="1200"/>
              </a:spcAft>
            </a:pPr>
            <a:r>
              <a:rPr lang="de-DE" altLang="de-DE" sz="2000" dirty="0" smtClean="0">
                <a:latin typeface="+mn-lt"/>
              </a:rPr>
              <a:t>	– „Obere“ Führungskräfte </a:t>
            </a:r>
          </a:p>
          <a:p>
            <a:pPr marL="323850" indent="-323850" defTabSz="820738"/>
            <a:r>
              <a:rPr lang="de-DE" altLang="de-DE" sz="2000" b="1" dirty="0" smtClean="0">
                <a:latin typeface="+mn-lt"/>
              </a:rPr>
              <a:t>aus Unternehmen mit 5 bis 50 Beschäftigten</a:t>
            </a:r>
          </a:p>
          <a:p>
            <a:pPr lvl="1"/>
            <a:endParaRPr lang="de-DE" sz="2000" dirty="0" smtClean="0">
              <a:latin typeface="+mn-lt"/>
            </a:endParaRPr>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7.	Unternehmerseminar „Selbstbewertung 	Check ‚Guter Mittelstand‘“</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57</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buNone/>
            </a:pPr>
            <a:r>
              <a:rPr lang="de-DE" sz="2400" b="1" dirty="0" smtClean="0">
                <a:latin typeface="Calibri" panose="020F0502020204030204" pitchFamily="34" charset="0"/>
              </a:rPr>
              <a:t>Nutzen für Berater</a:t>
            </a:r>
            <a:endParaRPr lang="de-DE" sz="2200" dirty="0" smtClean="0"/>
          </a:p>
          <a:p>
            <a:pPr lvl="1"/>
            <a:r>
              <a:rPr lang="de-DE" sz="2000" dirty="0" smtClean="0">
                <a:latin typeface="Calibri" panose="020F0502020204030204" pitchFamily="34" charset="0"/>
              </a:rPr>
              <a:t>Berater erhalten über ein neues neutrales Instrument (nationaler Standard) Zugang zu Unternehmen.</a:t>
            </a:r>
            <a:endParaRPr lang="de-DE" sz="2000" dirty="0" smtClean="0"/>
          </a:p>
          <a:p>
            <a:pPr lvl="1"/>
            <a:r>
              <a:rPr lang="de-DE" sz="2000" dirty="0" smtClean="0">
                <a:latin typeface="Calibri" panose="020F0502020204030204" pitchFamily="34" charset="0"/>
              </a:rPr>
              <a:t>Berater können Beratungsbedarfe kennenlernen.</a:t>
            </a:r>
          </a:p>
          <a:p>
            <a:pPr lvl="1"/>
            <a:r>
              <a:rPr lang="de-DE" sz="2000" dirty="0" smtClean="0">
                <a:latin typeface="Calibri" panose="020F0502020204030204" pitchFamily="34" charset="0"/>
              </a:rPr>
              <a:t>Berater können als autorisierte „Berater Offensive</a:t>
            </a:r>
          </a:p>
          <a:p>
            <a:pPr lvl="1">
              <a:buNone/>
            </a:pPr>
            <a:r>
              <a:rPr lang="de-DE" sz="2000" dirty="0" smtClean="0">
                <a:latin typeface="Calibri" panose="020F0502020204030204" pitchFamily="34" charset="0"/>
              </a:rPr>
              <a:t>	Mittelstand“ der nationalen Qualitätsinitiative auftreten. </a:t>
            </a:r>
          </a:p>
          <a:p>
            <a:pPr lvl="1"/>
            <a:r>
              <a:rPr lang="de-DE" sz="2000" dirty="0" smtClean="0">
                <a:latin typeface="Calibri" panose="020F0502020204030204" pitchFamily="34" charset="0"/>
              </a:rPr>
              <a:t>Berater haben Zugriff auf ebenfalls autorisierte „Berater	</a:t>
            </a:r>
          </a:p>
          <a:p>
            <a:pPr lvl="1">
              <a:buNone/>
            </a:pPr>
            <a:r>
              <a:rPr lang="de-DE" sz="2000" dirty="0" smtClean="0">
                <a:latin typeface="Calibri" panose="020F0502020204030204" pitchFamily="34" charset="0"/>
              </a:rPr>
              <a:t>	Offensive Mittelstand“ anderer Themenfelder.</a:t>
            </a:r>
          </a:p>
          <a:p>
            <a:pPr lvl="1"/>
            <a:r>
              <a:rPr lang="de-DE" sz="2000" dirty="0" smtClean="0">
                <a:latin typeface="Calibri" panose="020F0502020204030204" pitchFamily="34" charset="0"/>
              </a:rPr>
              <a:t>Berater profitieren von den Marketingmaßnahmen der</a:t>
            </a:r>
          </a:p>
          <a:p>
            <a:pPr lvl="1">
              <a:buNone/>
            </a:pPr>
            <a:r>
              <a:rPr lang="de-DE" sz="2000" dirty="0" smtClean="0">
                <a:latin typeface="Calibri" panose="020F0502020204030204" pitchFamily="34" charset="0"/>
              </a:rPr>
              <a:t>	Offensive Mittelstand.</a:t>
            </a:r>
          </a:p>
          <a:p>
            <a:pPr lvl="1"/>
            <a:endParaRPr lang="de-DE" sz="2000" dirty="0" smtClean="0">
              <a:latin typeface="Calibri" panose="020F0502020204030204" pitchFamily="34" charset="0"/>
            </a:endParaRPr>
          </a:p>
          <a:p>
            <a:pPr lvl="1"/>
            <a:endParaRPr lang="de-DE" sz="2200" dirty="0" smtClean="0"/>
          </a:p>
          <a:p>
            <a:pPr lvl="1"/>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7.	Unternehmerseminar „Selbstbewertung 	Check ‚Guter Mittelstand‘“</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58</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1836738" y="1341438"/>
            <a:ext cx="6911975" cy="5256212"/>
          </a:xfrm>
        </p:spPr>
        <p:txBody>
          <a:bodyPr/>
          <a:lstStyle/>
          <a:p>
            <a:pPr eaLnBrk="1" hangingPunct="1">
              <a:lnSpc>
                <a:spcPts val="1800"/>
              </a:lnSpc>
              <a:buClr>
                <a:schemeClr val="tx1"/>
              </a:buClr>
              <a:buFontTx/>
              <a:buChar char="•"/>
            </a:pPr>
            <a:endParaRPr lang="de-DE" altLang="de-DE" dirty="0" smtClean="0"/>
          </a:p>
          <a:p>
            <a:pPr eaLnBrk="1" hangingPunct="1">
              <a:lnSpc>
                <a:spcPts val="1800"/>
              </a:lnSpc>
              <a:buClr>
                <a:schemeClr val="tx1"/>
              </a:buClr>
              <a:buFontTx/>
              <a:buChar char="•"/>
            </a:pPr>
            <a:endParaRPr lang="de-DE" altLang="de-DE" dirty="0" smtClean="0"/>
          </a:p>
          <a:p>
            <a:pPr eaLnBrk="1" hangingPunct="1">
              <a:lnSpc>
                <a:spcPts val="1800"/>
              </a:lnSpc>
              <a:buClr>
                <a:schemeClr val="tx1"/>
              </a:buClr>
              <a:buFontTx/>
              <a:buNone/>
            </a:pPr>
            <a:r>
              <a:rPr lang="de-DE" altLang="de-DE" dirty="0" smtClean="0"/>
              <a:t>	</a:t>
            </a:r>
            <a:r>
              <a:rPr lang="de-DE" altLang="de-DE" sz="1800" dirty="0" smtClean="0"/>
              <a:t>	</a:t>
            </a:r>
          </a:p>
        </p:txBody>
      </p:sp>
      <p:sp>
        <p:nvSpPr>
          <p:cNvPr id="5" name="Rectangle 3"/>
          <p:cNvSpPr txBox="1">
            <a:spLocks noChangeArrowheads="1"/>
          </p:cNvSpPr>
          <p:nvPr/>
        </p:nvSpPr>
        <p:spPr bwMode="auto">
          <a:xfrm>
            <a:off x="1491344" y="1124744"/>
            <a:ext cx="7112312" cy="863600"/>
          </a:xfrm>
          <a:prstGeom prst="rect">
            <a:avLst/>
          </a:prstGeom>
          <a:noFill/>
          <a:ln w="9525">
            <a:noFill/>
            <a:miter lim="800000"/>
            <a:headEnd/>
            <a:tailEnd/>
          </a:ln>
        </p:spPr>
        <p:txBody>
          <a:bodyPr lIns="82058" tIns="41029" rIns="82058" bIns="41029"/>
          <a:lstStyle/>
          <a:p>
            <a:pPr algn="just">
              <a:lnSpc>
                <a:spcPct val="150000"/>
              </a:lnSpc>
              <a:defRPr/>
            </a:pPr>
            <a:r>
              <a:rPr lang="de-DE" sz="2000" dirty="0" smtClean="0">
                <a:latin typeface="Calibri" panose="020F0502020204030204" pitchFamily="34" charset="0"/>
              </a:rPr>
              <a:t>  </a:t>
            </a:r>
            <a:r>
              <a:rPr lang="de-DE" sz="2000" b="1" dirty="0" smtClean="0">
                <a:latin typeface="Calibri" panose="020F0502020204030204" pitchFamily="34" charset="0"/>
              </a:rPr>
              <a:t>(Möglicher) Ablauf </a:t>
            </a:r>
            <a:r>
              <a:rPr lang="de-DE" sz="2000" b="1" dirty="0">
                <a:latin typeface="Calibri" panose="020F0502020204030204" pitchFamily="34" charset="0"/>
              </a:rPr>
              <a:t>des Unternehmer-Seminars</a:t>
            </a:r>
          </a:p>
          <a:p>
            <a:pPr>
              <a:defRPr/>
            </a:pPr>
            <a:endParaRPr lang="de-DE" sz="2000" dirty="0">
              <a:latin typeface="Calibri" panose="020F0502020204030204" pitchFamily="34" charset="0"/>
            </a:endParaRPr>
          </a:p>
          <a:p>
            <a:pPr>
              <a:defRPr/>
            </a:pPr>
            <a:endParaRPr lang="de-DE" sz="2000" dirty="0">
              <a:latin typeface="Calibri" panose="020F0502020204030204" pitchFamily="34" charset="0"/>
            </a:endParaRPr>
          </a:p>
          <a:p>
            <a:pPr marL="323850" indent="-323850" defTabSz="820738">
              <a:lnSpc>
                <a:spcPts val="1800"/>
              </a:lnSpc>
              <a:buClr>
                <a:srgbClr val="8BA4D5"/>
              </a:buClr>
              <a:buFont typeface="Wingdings" pitchFamily="2" charset="2"/>
              <a:buNone/>
              <a:defRPr/>
            </a:pPr>
            <a:endParaRPr lang="de-DE" sz="2000" kern="0" dirty="0">
              <a:latin typeface="Calibri" panose="020F0502020204030204" pitchFamily="34" charset="0"/>
            </a:endParaRPr>
          </a:p>
        </p:txBody>
      </p:sp>
      <p:graphicFrame>
        <p:nvGraphicFramePr>
          <p:cNvPr id="6" name="Tabelle 5"/>
          <p:cNvGraphicFramePr>
            <a:graphicFrameLocks noGrp="1"/>
          </p:cNvGraphicFramePr>
          <p:nvPr>
            <p:extLst>
              <p:ext uri="{D42A27DB-BD31-4B8C-83A1-F6EECF244321}">
                <p14:modId xmlns:p14="http://schemas.microsoft.com/office/powerpoint/2010/main" val="1935679832"/>
              </p:ext>
            </p:extLst>
          </p:nvPr>
        </p:nvGraphicFramePr>
        <p:xfrm>
          <a:off x="1691680" y="1844824"/>
          <a:ext cx="5765801" cy="3910209"/>
        </p:xfrm>
        <a:graphic>
          <a:graphicData uri="http://schemas.openxmlformats.org/drawingml/2006/table">
            <a:tbl>
              <a:tblPr/>
              <a:tblGrid>
                <a:gridCol w="3291209"/>
                <a:gridCol w="1237296"/>
                <a:gridCol w="1237296"/>
              </a:tblGrid>
              <a:tr h="688062">
                <a:tc>
                  <a:txBody>
                    <a:bodyPr/>
                    <a:lstStyle/>
                    <a:p>
                      <a:pPr>
                        <a:spcAft>
                          <a:spcPts val="600"/>
                        </a:spcAft>
                      </a:pPr>
                      <a:r>
                        <a:rPr lang="de-DE" sz="1200" dirty="0">
                          <a:solidFill>
                            <a:schemeClr val="accent1"/>
                          </a:solidFill>
                          <a:latin typeface="Calibri" panose="020F0502020204030204" pitchFamily="34" charset="0"/>
                          <a:ea typeface="Times New Roman"/>
                        </a:rPr>
                        <a:t>Begrüßung und Vorstellung der Intention (anhand der ersten drei Folien)</a:t>
                      </a:r>
                    </a:p>
                    <a:p>
                      <a:pPr>
                        <a:spcAft>
                          <a:spcPts val="600"/>
                        </a:spcAft>
                      </a:pPr>
                      <a:r>
                        <a:rPr lang="de-DE" sz="1200" dirty="0">
                          <a:solidFill>
                            <a:schemeClr val="accent1"/>
                          </a:solidFill>
                          <a:latin typeface="Calibri" panose="020F0502020204030204" pitchFamily="34" charset="0"/>
                          <a:ea typeface="Times New Roman"/>
                        </a:rPr>
                        <a:t>Vorstellungsrunde</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de-DE" sz="1200" dirty="0">
                          <a:solidFill>
                            <a:schemeClr val="accent1"/>
                          </a:solidFill>
                          <a:latin typeface="Calibri" panose="020F0502020204030204" pitchFamily="34" charset="0"/>
                          <a:ea typeface="Times New Roman"/>
                        </a:rPr>
                        <a:t>Alle</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de-DE" sz="1200" dirty="0" smtClean="0">
                          <a:solidFill>
                            <a:schemeClr val="accent1"/>
                          </a:solidFill>
                          <a:latin typeface="Calibri" panose="020F0502020204030204" pitchFamily="34" charset="0"/>
                          <a:ea typeface="Times New Roman"/>
                        </a:rPr>
                        <a:t>30 Minuten</a:t>
                      </a:r>
                      <a:endParaRPr lang="de-DE" sz="1200" dirty="0">
                        <a:solidFill>
                          <a:schemeClr val="accent1"/>
                        </a:solidFill>
                        <a:latin typeface="Calibri" panose="020F0502020204030204" pitchFamily="34" charset="0"/>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768">
                <a:tc>
                  <a:txBody>
                    <a:bodyPr/>
                    <a:lstStyle/>
                    <a:p>
                      <a:pPr>
                        <a:spcAft>
                          <a:spcPts val="600"/>
                        </a:spcAft>
                      </a:pPr>
                      <a:r>
                        <a:rPr lang="de-DE" sz="1200" dirty="0">
                          <a:solidFill>
                            <a:schemeClr val="accent1"/>
                          </a:solidFill>
                          <a:latin typeface="Calibri" panose="020F0502020204030204" pitchFamily="34" charset="0"/>
                          <a:ea typeface="Times New Roman"/>
                        </a:rPr>
                        <a:t>Offensive Mittelstand und Check „Guter Mittelstand“ vorstellen und </a:t>
                      </a:r>
                      <a:r>
                        <a:rPr lang="de-DE" sz="1200" dirty="0" smtClean="0">
                          <a:solidFill>
                            <a:schemeClr val="accent1"/>
                          </a:solidFill>
                          <a:latin typeface="Calibri" panose="020F0502020204030204" pitchFamily="34" charset="0"/>
                          <a:ea typeface="Times New Roman"/>
                        </a:rPr>
                        <a:t>Nachfragen</a:t>
                      </a:r>
                      <a:endParaRPr lang="de-DE" sz="1200" dirty="0">
                        <a:solidFill>
                          <a:schemeClr val="accent1"/>
                        </a:solidFill>
                        <a:latin typeface="Calibri" panose="020F0502020204030204" pitchFamily="34" charset="0"/>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de-DE" sz="1200">
                          <a:solidFill>
                            <a:schemeClr val="accent1"/>
                          </a:solidFill>
                          <a:latin typeface="Calibri" panose="020F0502020204030204" pitchFamily="34" charset="0"/>
                          <a:ea typeface="Times New Roman"/>
                        </a:rPr>
                        <a:t>Vortrag und Fragen </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de-DE" sz="1200" dirty="0">
                          <a:solidFill>
                            <a:schemeClr val="accent1"/>
                          </a:solidFill>
                          <a:latin typeface="Calibri" panose="020F0502020204030204" pitchFamily="34" charset="0"/>
                          <a:ea typeface="Times New Roman"/>
                        </a:rPr>
                        <a:t>30 Minuten </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537">
                <a:tc>
                  <a:txBody>
                    <a:bodyPr/>
                    <a:lstStyle/>
                    <a:p>
                      <a:pPr>
                        <a:spcAft>
                          <a:spcPts val="600"/>
                        </a:spcAft>
                      </a:pPr>
                      <a:r>
                        <a:rPr lang="de-DE" sz="1200" dirty="0">
                          <a:solidFill>
                            <a:schemeClr val="accent1"/>
                          </a:solidFill>
                          <a:latin typeface="Calibri" panose="020F0502020204030204" pitchFamily="34" charset="0"/>
                          <a:ea typeface="Times New Roman"/>
                        </a:rPr>
                        <a:t>Check „Guter Mittelstand“ anhand von zwei Themen vorstellen und gemeinsam üben, wie man den Check ausfüllt und bearbeitet</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de-DE" sz="1200" dirty="0" smtClean="0">
                          <a:solidFill>
                            <a:schemeClr val="accent1"/>
                          </a:solidFill>
                          <a:latin typeface="Calibri" panose="020F0502020204030204" pitchFamily="34" charset="0"/>
                          <a:ea typeface="Times New Roman"/>
                        </a:rPr>
                        <a:t>Gemeinsames Erarbeiten </a:t>
                      </a:r>
                      <a:r>
                        <a:rPr lang="de-DE" sz="1200" dirty="0">
                          <a:solidFill>
                            <a:schemeClr val="accent1"/>
                          </a:solidFill>
                          <a:latin typeface="Calibri" panose="020F0502020204030204" pitchFamily="34" charset="0"/>
                          <a:ea typeface="Times New Roman"/>
                        </a:rPr>
                        <a:t>anhand der Broschüre</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de-DE" sz="1200">
                          <a:solidFill>
                            <a:schemeClr val="accent1"/>
                          </a:solidFill>
                          <a:latin typeface="Calibri" panose="020F0502020204030204" pitchFamily="34" charset="0"/>
                          <a:ea typeface="Times New Roman"/>
                        </a:rPr>
                        <a:t>60 Minuten</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4">
                <a:tc>
                  <a:txBody>
                    <a:bodyPr/>
                    <a:lstStyle/>
                    <a:p>
                      <a:pPr>
                        <a:spcAft>
                          <a:spcPts val="600"/>
                        </a:spcAft>
                      </a:pPr>
                      <a:r>
                        <a:rPr lang="de-DE" sz="1200" dirty="0">
                          <a:solidFill>
                            <a:schemeClr val="accent1"/>
                          </a:solidFill>
                          <a:latin typeface="Calibri" panose="020F0502020204030204" pitchFamily="34" charset="0"/>
                          <a:ea typeface="Times New Roman"/>
                        </a:rPr>
                        <a:t>Pause</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endParaRPr lang="de-DE" sz="1200" dirty="0">
                        <a:solidFill>
                          <a:schemeClr val="accent1"/>
                        </a:solidFill>
                        <a:latin typeface="Calibri" panose="020F0502020204030204" pitchFamily="34" charset="0"/>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de-DE" sz="1200">
                          <a:solidFill>
                            <a:schemeClr val="accent1"/>
                          </a:solidFill>
                          <a:latin typeface="Calibri" panose="020F0502020204030204" pitchFamily="34" charset="0"/>
                          <a:ea typeface="Times New Roman"/>
                        </a:rPr>
                        <a:t>15 Minuten</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537">
                <a:tc>
                  <a:txBody>
                    <a:bodyPr/>
                    <a:lstStyle/>
                    <a:p>
                      <a:pPr>
                        <a:spcAft>
                          <a:spcPts val="600"/>
                        </a:spcAft>
                      </a:pPr>
                      <a:r>
                        <a:rPr lang="de-DE" sz="1200" dirty="0">
                          <a:solidFill>
                            <a:schemeClr val="accent1"/>
                          </a:solidFill>
                          <a:latin typeface="Calibri" panose="020F0502020204030204" pitchFamily="34" charset="0"/>
                          <a:ea typeface="Times New Roman"/>
                        </a:rPr>
                        <a:t>Check „Guter Mittelstand“ (Check, </a:t>
                      </a:r>
                      <a:r>
                        <a:rPr lang="de-DE" sz="1200" dirty="0" smtClean="0">
                          <a:solidFill>
                            <a:schemeClr val="accent1"/>
                          </a:solidFill>
                          <a:latin typeface="Calibri" panose="020F0502020204030204" pitchFamily="34" charset="0"/>
                          <a:ea typeface="Times New Roman"/>
                        </a:rPr>
                        <a:t>Maßnahmenplan</a:t>
                      </a:r>
                      <a:r>
                        <a:rPr lang="de-DE" sz="1200" dirty="0">
                          <a:solidFill>
                            <a:schemeClr val="accent1"/>
                          </a:solidFill>
                          <a:latin typeface="Calibri" panose="020F0502020204030204" pitchFamily="34" charset="0"/>
                          <a:ea typeface="Times New Roman"/>
                        </a:rPr>
                        <a:t>, Selbsterklärung) selbst ausfüllen</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de-DE" sz="1200" dirty="0">
                          <a:solidFill>
                            <a:schemeClr val="accent1"/>
                          </a:solidFill>
                          <a:latin typeface="Calibri" panose="020F0502020204030204" pitchFamily="34" charset="0"/>
                          <a:ea typeface="Times New Roman"/>
                        </a:rPr>
                        <a:t>Eigenarbeit mit Betreuung durch Dozenten</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de-DE" sz="1200">
                          <a:solidFill>
                            <a:schemeClr val="accent1"/>
                          </a:solidFill>
                          <a:latin typeface="Calibri" panose="020F0502020204030204" pitchFamily="34" charset="0"/>
                          <a:ea typeface="Times New Roman"/>
                        </a:rPr>
                        <a:t>90 Minuten</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768">
                <a:tc>
                  <a:txBody>
                    <a:bodyPr/>
                    <a:lstStyle/>
                    <a:p>
                      <a:pPr>
                        <a:spcAft>
                          <a:spcPts val="600"/>
                        </a:spcAft>
                      </a:pPr>
                      <a:r>
                        <a:rPr lang="de-DE" sz="1200" dirty="0">
                          <a:solidFill>
                            <a:schemeClr val="accent1"/>
                          </a:solidFill>
                          <a:latin typeface="Calibri" panose="020F0502020204030204" pitchFamily="34" charset="0"/>
                          <a:ea typeface="Times New Roman"/>
                        </a:rPr>
                        <a:t>Abschluss und Blitzlicht (</a:t>
                      </a:r>
                      <a:r>
                        <a:rPr lang="de-DE" sz="1200" dirty="0" smtClean="0">
                          <a:solidFill>
                            <a:schemeClr val="accent1"/>
                          </a:solidFill>
                          <a:latin typeface="Calibri" panose="020F0502020204030204" pitchFamily="34" charset="0"/>
                          <a:ea typeface="Times New Roman"/>
                        </a:rPr>
                        <a:t>Kurz-Feedback </a:t>
                      </a:r>
                      <a:r>
                        <a:rPr lang="de-DE" sz="1200" dirty="0">
                          <a:solidFill>
                            <a:schemeClr val="accent1"/>
                          </a:solidFill>
                          <a:latin typeface="Calibri" panose="020F0502020204030204" pitchFamily="34" charset="0"/>
                          <a:ea typeface="Times New Roman"/>
                        </a:rPr>
                        <a:t>von allen </a:t>
                      </a:r>
                      <a:r>
                        <a:rPr lang="de-DE" sz="1200" dirty="0" smtClean="0">
                          <a:solidFill>
                            <a:schemeClr val="accent1"/>
                          </a:solidFill>
                          <a:latin typeface="Calibri" panose="020F0502020204030204" pitchFamily="34" charset="0"/>
                          <a:ea typeface="Times New Roman"/>
                        </a:rPr>
                        <a:t>Teilnehmern) </a:t>
                      </a:r>
                      <a:endParaRPr lang="de-DE" sz="1200" dirty="0">
                        <a:solidFill>
                          <a:schemeClr val="accent1"/>
                        </a:solidFill>
                        <a:latin typeface="Calibri" panose="020F0502020204030204" pitchFamily="34" charset="0"/>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de-DE" sz="1200" dirty="0">
                          <a:solidFill>
                            <a:schemeClr val="accent1"/>
                          </a:solidFill>
                          <a:latin typeface="Calibri" panose="020F0502020204030204" pitchFamily="34" charset="0"/>
                          <a:ea typeface="Times New Roman"/>
                        </a:rPr>
                        <a:t>A</a:t>
                      </a:r>
                      <a:r>
                        <a:rPr lang="de-DE" sz="1200" dirty="0" smtClean="0">
                          <a:solidFill>
                            <a:schemeClr val="accent1"/>
                          </a:solidFill>
                          <a:latin typeface="Calibri" panose="020F0502020204030204" pitchFamily="34" charset="0"/>
                          <a:ea typeface="Times New Roman"/>
                        </a:rPr>
                        <a:t>lle</a:t>
                      </a:r>
                      <a:endParaRPr lang="de-DE" sz="1200" dirty="0">
                        <a:solidFill>
                          <a:schemeClr val="accent1"/>
                        </a:solidFill>
                        <a:latin typeface="Calibri" panose="020F0502020204030204" pitchFamily="34" charset="0"/>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de-DE" sz="1200" dirty="0">
                          <a:solidFill>
                            <a:schemeClr val="accent1"/>
                          </a:solidFill>
                          <a:latin typeface="Calibri" panose="020F0502020204030204" pitchFamily="34" charset="0"/>
                          <a:ea typeface="Times New Roman"/>
                        </a:rPr>
                        <a:t>15 Minuten</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153">
                <a:tc>
                  <a:txBody>
                    <a:bodyPr/>
                    <a:lstStyle/>
                    <a:p>
                      <a:pPr>
                        <a:spcAft>
                          <a:spcPts val="600"/>
                        </a:spcAft>
                      </a:pPr>
                      <a:r>
                        <a:rPr lang="de-DE" sz="1200" dirty="0">
                          <a:solidFill>
                            <a:schemeClr val="accent1"/>
                          </a:solidFill>
                          <a:latin typeface="Calibri" panose="020F0502020204030204" pitchFamily="34" charset="0"/>
                          <a:ea typeface="Times New Roman"/>
                        </a:rPr>
                        <a:t>Selbstbewertungen </a:t>
                      </a:r>
                      <a:r>
                        <a:rPr lang="de-DE" sz="1200" dirty="0" smtClean="0">
                          <a:solidFill>
                            <a:schemeClr val="accent1"/>
                          </a:solidFill>
                          <a:latin typeface="Calibri" panose="020F0502020204030204" pitchFamily="34" charset="0"/>
                          <a:ea typeface="Times New Roman"/>
                        </a:rPr>
                        <a:t>kopieren </a:t>
                      </a:r>
                      <a:r>
                        <a:rPr lang="de-DE" sz="1200" dirty="0">
                          <a:solidFill>
                            <a:schemeClr val="accent1"/>
                          </a:solidFill>
                          <a:latin typeface="Calibri" panose="020F0502020204030204" pitchFamily="34" charset="0"/>
                          <a:ea typeface="Times New Roman"/>
                        </a:rPr>
                        <a:t>und Erfahrungsaustausch der Unternehmer untereinander – </a:t>
                      </a:r>
                      <a:r>
                        <a:rPr lang="de-DE" sz="1200" dirty="0" smtClean="0">
                          <a:solidFill>
                            <a:schemeClr val="accent1"/>
                          </a:solidFill>
                          <a:latin typeface="Calibri" panose="020F0502020204030204" pitchFamily="34" charset="0"/>
                          <a:ea typeface="Times New Roman"/>
                        </a:rPr>
                        <a:t>gegebenenfalls </a:t>
                      </a:r>
                      <a:r>
                        <a:rPr lang="de-DE" sz="1200" dirty="0">
                          <a:solidFill>
                            <a:schemeClr val="accent1"/>
                          </a:solidFill>
                          <a:latin typeface="Calibri" panose="020F0502020204030204" pitchFamily="34" charset="0"/>
                          <a:ea typeface="Times New Roman"/>
                        </a:rPr>
                        <a:t>kleiner Imbiss</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endParaRPr lang="de-DE" sz="1200" dirty="0">
                        <a:solidFill>
                          <a:schemeClr val="accent1"/>
                        </a:solidFill>
                        <a:latin typeface="Calibri" panose="020F0502020204030204" pitchFamily="34" charset="0"/>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de-DE" sz="1200" dirty="0" smtClean="0">
                          <a:solidFill>
                            <a:schemeClr val="accent1"/>
                          </a:solidFill>
                          <a:latin typeface="Calibri" panose="020F0502020204030204" pitchFamily="34" charset="0"/>
                          <a:ea typeface="Times New Roman"/>
                        </a:rPr>
                        <a:t>Mindestens </a:t>
                      </a:r>
                      <a:r>
                        <a:rPr lang="de-DE" sz="1200" dirty="0">
                          <a:solidFill>
                            <a:schemeClr val="accent1"/>
                          </a:solidFill>
                          <a:latin typeface="Calibri" panose="020F0502020204030204" pitchFamily="34" charset="0"/>
                          <a:ea typeface="Times New Roman"/>
                        </a:rPr>
                        <a:t>30 Minuten</a:t>
                      </a: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7623" name="Textfeld 6"/>
          <p:cNvSpPr txBox="1">
            <a:spLocks noChangeArrowheads="1"/>
          </p:cNvSpPr>
          <p:nvPr/>
        </p:nvSpPr>
        <p:spPr bwMode="auto">
          <a:xfrm>
            <a:off x="1593932" y="5918547"/>
            <a:ext cx="2007281" cy="246221"/>
          </a:xfrm>
          <a:prstGeom prst="rect">
            <a:avLst/>
          </a:prstGeom>
          <a:noFill/>
          <a:ln w="9525">
            <a:noFill/>
            <a:miter lim="800000"/>
            <a:headEnd/>
            <a:tailEnd/>
          </a:ln>
        </p:spPr>
        <p:txBody>
          <a:bodyPr wrap="none">
            <a:spAutoFit/>
          </a:bodyPr>
          <a:lstStyle/>
          <a:p>
            <a:r>
              <a:rPr lang="de-DE" altLang="de-DE" sz="1000" dirty="0">
                <a:latin typeface="Calibri" panose="020F0502020204030204" pitchFamily="34" charset="0"/>
              </a:rPr>
              <a:t>Zum Beispiel von 18 Uhr bis 22 Uhr</a:t>
            </a:r>
          </a:p>
        </p:txBody>
      </p:sp>
      <p:sp>
        <p:nvSpPr>
          <p:cNvPr id="8" name="Rectangle 5"/>
          <p:cNvSpPr txBox="1">
            <a:spLocks noChangeArrowheads="1"/>
          </p:cNvSpPr>
          <p:nvPr/>
        </p:nvSpPr>
        <p:spPr bwMode="auto">
          <a:xfrm>
            <a:off x="1835150" y="490538"/>
            <a:ext cx="6911975" cy="490537"/>
          </a:xfrm>
          <a:prstGeom prst="rect">
            <a:avLst/>
          </a:prstGeom>
          <a:noFill/>
          <a:ln w="9525">
            <a:noFill/>
            <a:miter lim="800000"/>
            <a:headEnd/>
            <a:tailEnd/>
          </a:ln>
        </p:spPr>
        <p:txBody>
          <a:bodyPr lIns="82058" tIns="41029" rIns="82058" bIns="41029" anchor="ctr"/>
          <a:lstStyle/>
          <a:p>
            <a:pPr defTabSz="820738">
              <a:defRPr/>
            </a:pPr>
            <a:endParaRPr lang="de-DE" kern="0" dirty="0">
              <a:solidFill>
                <a:schemeClr val="tx2"/>
              </a:solidFill>
              <a:latin typeface="+mj-lt"/>
              <a:ea typeface="+mj-ea"/>
              <a:cs typeface="+mj-cs"/>
            </a:endParaRPr>
          </a:p>
        </p:txBody>
      </p:sp>
      <p:sp>
        <p:nvSpPr>
          <p:cNvPr id="10" name="Rectangle 5"/>
          <p:cNvSpPr txBox="1">
            <a:spLocks noChangeArrowheads="1"/>
          </p:cNvSpPr>
          <p:nvPr/>
        </p:nvSpPr>
        <p:spPr bwMode="auto">
          <a:xfrm>
            <a:off x="261258" y="174171"/>
            <a:ext cx="6759014" cy="950573"/>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lvl1pPr algn="l" defTabSz="820738" rtl="0" eaLnBrk="0" fontAlgn="base" hangingPunct="0">
              <a:spcBef>
                <a:spcPct val="0"/>
              </a:spcBef>
              <a:spcAft>
                <a:spcPct val="0"/>
              </a:spcAft>
              <a:defRPr b="1">
                <a:solidFill>
                  <a:schemeClr val="tx2"/>
                </a:solidFill>
                <a:latin typeface="+mj-lt"/>
                <a:ea typeface="+mj-ea"/>
                <a:cs typeface="+mj-cs"/>
              </a:defRPr>
            </a:lvl1pPr>
            <a:lvl2pPr algn="l" defTabSz="820738" rtl="0" eaLnBrk="0" fontAlgn="base" hangingPunct="0">
              <a:spcBef>
                <a:spcPct val="0"/>
              </a:spcBef>
              <a:spcAft>
                <a:spcPct val="0"/>
              </a:spcAft>
              <a:defRPr b="1">
                <a:solidFill>
                  <a:schemeClr val="tx2"/>
                </a:solidFill>
                <a:latin typeface="Arial" charset="0"/>
              </a:defRPr>
            </a:lvl2pPr>
            <a:lvl3pPr algn="l" defTabSz="820738" rtl="0" eaLnBrk="0" fontAlgn="base" hangingPunct="0">
              <a:spcBef>
                <a:spcPct val="0"/>
              </a:spcBef>
              <a:spcAft>
                <a:spcPct val="0"/>
              </a:spcAft>
              <a:defRPr b="1">
                <a:solidFill>
                  <a:schemeClr val="tx2"/>
                </a:solidFill>
                <a:latin typeface="Arial" charset="0"/>
              </a:defRPr>
            </a:lvl3pPr>
            <a:lvl4pPr algn="l" defTabSz="820738" rtl="0" eaLnBrk="0" fontAlgn="base" hangingPunct="0">
              <a:spcBef>
                <a:spcPct val="0"/>
              </a:spcBef>
              <a:spcAft>
                <a:spcPct val="0"/>
              </a:spcAft>
              <a:defRPr b="1">
                <a:solidFill>
                  <a:schemeClr val="tx2"/>
                </a:solidFill>
                <a:latin typeface="Arial" charset="0"/>
              </a:defRPr>
            </a:lvl4pPr>
            <a:lvl5pPr algn="l" defTabSz="820738" rtl="0" eaLnBrk="0" fontAlgn="base" hangingPunct="0">
              <a:spcBef>
                <a:spcPct val="0"/>
              </a:spcBef>
              <a:spcAft>
                <a:spcPct val="0"/>
              </a:spcAft>
              <a:defRPr b="1">
                <a:solidFill>
                  <a:schemeClr val="tx2"/>
                </a:solidFill>
                <a:latin typeface="Arial" charset="0"/>
              </a:defRPr>
            </a:lvl5pPr>
            <a:lvl6pPr marL="457200" algn="l" defTabSz="820738" rtl="0" fontAlgn="base">
              <a:spcBef>
                <a:spcPct val="0"/>
              </a:spcBef>
              <a:spcAft>
                <a:spcPct val="0"/>
              </a:spcAft>
              <a:defRPr b="1">
                <a:solidFill>
                  <a:schemeClr val="tx2"/>
                </a:solidFill>
                <a:latin typeface="Arial" charset="0"/>
              </a:defRPr>
            </a:lvl6pPr>
            <a:lvl7pPr marL="914400" algn="l" defTabSz="820738" rtl="0" fontAlgn="base">
              <a:spcBef>
                <a:spcPct val="0"/>
              </a:spcBef>
              <a:spcAft>
                <a:spcPct val="0"/>
              </a:spcAft>
              <a:defRPr b="1">
                <a:solidFill>
                  <a:schemeClr val="tx2"/>
                </a:solidFill>
                <a:latin typeface="Arial" charset="0"/>
              </a:defRPr>
            </a:lvl7pPr>
            <a:lvl8pPr marL="1371600" algn="l" defTabSz="820738" rtl="0" fontAlgn="base">
              <a:spcBef>
                <a:spcPct val="0"/>
              </a:spcBef>
              <a:spcAft>
                <a:spcPct val="0"/>
              </a:spcAft>
              <a:defRPr b="1">
                <a:solidFill>
                  <a:schemeClr val="tx2"/>
                </a:solidFill>
                <a:latin typeface="Arial" charset="0"/>
              </a:defRPr>
            </a:lvl8pPr>
            <a:lvl9pPr marL="1828800" algn="l" defTabSz="820738" rtl="0" fontAlgn="base">
              <a:spcBef>
                <a:spcPct val="0"/>
              </a:spcBef>
              <a:spcAft>
                <a:spcPct val="0"/>
              </a:spcAft>
              <a:defRPr b="1">
                <a:solidFill>
                  <a:schemeClr val="tx2"/>
                </a:solidFill>
                <a:latin typeface="Arial" charset="0"/>
              </a:defRPr>
            </a:lvl9pPr>
          </a:lstStyle>
          <a:p>
            <a:pPr marL="357188" indent="-357188" eaLnBrk="1" hangingPunct="1"/>
            <a:r>
              <a:rPr lang="de-DE" altLang="de-DE" sz="2800" dirty="0" smtClean="0">
                <a:solidFill>
                  <a:schemeClr val="accent1"/>
                </a:solidFill>
                <a:latin typeface="Calibri" panose="020F0502020204030204" pitchFamily="34" charset="0"/>
              </a:rPr>
              <a:t>7.	Unternehmerseminar „Selbstbewertung Check ‚Guter Mittelstand‘“</a:t>
            </a:r>
            <a:endParaRPr lang="de-DE" altLang="de-DE" sz="2800" kern="0" dirty="0" smtClean="0">
              <a:solidFill>
                <a:schemeClr val="accent1"/>
              </a:solidFill>
            </a:endParaRPr>
          </a:p>
        </p:txBody>
      </p:sp>
      <p:sp>
        <p:nvSpPr>
          <p:cNvPr id="9" name="Fußzeilenplatzhalter 5"/>
          <p:cNvSpPr>
            <a:spLocks noGrp="1"/>
          </p:cNvSpPr>
          <p:nvPr>
            <p:ph type="sldNum" sz="quarter" idx="4294967295"/>
          </p:nvPr>
        </p:nvSpPr>
        <p:spPr>
          <a:xfrm>
            <a:off x="468313" y="6381750"/>
            <a:ext cx="8278812" cy="215900"/>
          </a:xfrm>
        </p:spPr>
        <p:txBody>
          <a:bodyPr/>
          <a:lstStyle/>
          <a:p>
            <a:pPr algn="l"/>
            <a:r>
              <a:rPr lang="de-DE" dirty="0" smtClean="0"/>
              <a:t>Die Offensive </a:t>
            </a:r>
            <a:r>
              <a:rPr lang="de-DE" dirty="0"/>
              <a:t>Mittelstand - </a:t>
            </a:r>
            <a:r>
              <a:rPr lang="de-DE" dirty="0" smtClean="0"/>
              <a:t>Ein Netzwerk starker Partner</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685800" y="6259130"/>
            <a:ext cx="5883275" cy="365125"/>
          </a:xfrm>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2" name="Titel 1"/>
          <p:cNvSpPr>
            <a:spLocks noGrp="1"/>
          </p:cNvSpPr>
          <p:nvPr>
            <p:ph type="ctrTitle"/>
          </p:nvPr>
        </p:nvSpPr>
        <p:spPr>
          <a:xfrm>
            <a:off x="685800" y="1058779"/>
            <a:ext cx="7772400" cy="3948288"/>
          </a:xfrm>
        </p:spPr>
        <p:txBody>
          <a:bodyPr vert="horz"/>
          <a:lstStyle/>
          <a:p>
            <a:pPr algn="ctr"/>
            <a:r>
              <a:rPr lang="de-DE" altLang="de-DE" dirty="0" smtClean="0">
                <a:latin typeface="Calibri" panose="020F0502020204030204" pitchFamily="34" charset="0"/>
              </a:rPr>
              <a:t/>
            </a:r>
            <a:br>
              <a:rPr lang="de-DE" altLang="de-DE" dirty="0" smtClean="0">
                <a:latin typeface="Calibri" panose="020F0502020204030204" pitchFamily="34" charset="0"/>
              </a:rPr>
            </a:br>
            <a:endParaRPr lang="de-DE" altLang="de-DE" dirty="0">
              <a:latin typeface="Calibri" panose="020F0502020204030204" pitchFamily="34" charset="0"/>
            </a:endParaRPr>
          </a:p>
        </p:txBody>
      </p:sp>
      <p:sp>
        <p:nvSpPr>
          <p:cNvPr id="3" name="Foliennummernplatzhalter 2"/>
          <p:cNvSpPr>
            <a:spLocks noGrp="1"/>
          </p:cNvSpPr>
          <p:nvPr>
            <p:ph type="sldNum" sz="quarter" idx="12"/>
          </p:nvPr>
        </p:nvSpPr>
        <p:spPr/>
        <p:txBody>
          <a:bodyPr/>
          <a:lstStyle/>
          <a:p>
            <a:fld id="{21ECFBFC-BFE7-4702-9F2A-8102170FB01E}" type="slidenum">
              <a:rPr lang="de-DE" smtClean="0"/>
              <a:pPr/>
              <a:t>6</a:t>
            </a:fld>
            <a:endParaRPr lang="de-DE" dirty="0"/>
          </a:p>
        </p:txBody>
      </p:sp>
      <p:pic>
        <p:nvPicPr>
          <p:cNvPr id="5" name="Grafik 5" descr="Logo_INQA_Partner_OFM_RGB_SMALL.jpg"/>
          <p:cNvPicPr>
            <a:picLocks noChangeAspect="1"/>
          </p:cNvPicPr>
          <p:nvPr/>
        </p:nvPicPr>
        <p:blipFill>
          <a:blip r:embed="rId3" cstate="print"/>
          <a:srcRect/>
          <a:stretch>
            <a:fillRect/>
          </a:stretch>
        </p:blipFill>
        <p:spPr bwMode="auto">
          <a:xfrm>
            <a:off x="2118536" y="3409684"/>
            <a:ext cx="4895874" cy="1597383"/>
          </a:xfrm>
          <a:prstGeom prst="rect">
            <a:avLst/>
          </a:prstGeom>
          <a:noFill/>
          <a:ln w="9525">
            <a:noFill/>
            <a:miter lim="800000"/>
            <a:headEnd/>
            <a:tailEnd/>
          </a:ln>
        </p:spPr>
      </p:pic>
      <p:sp>
        <p:nvSpPr>
          <p:cNvPr id="7" name="Rechteck 6"/>
          <p:cNvSpPr/>
          <p:nvPr/>
        </p:nvSpPr>
        <p:spPr>
          <a:xfrm>
            <a:off x="2286000" y="1628507"/>
            <a:ext cx="4572000" cy="1840504"/>
          </a:xfrm>
          <a:prstGeom prst="rect">
            <a:avLst/>
          </a:prstGeom>
        </p:spPr>
        <p:txBody>
          <a:bodyPr>
            <a:spAutoFit/>
          </a:bodyPr>
          <a:lstStyle/>
          <a:p>
            <a:endParaRPr lang="de-DE" altLang="de-DE" sz="2800" dirty="0" smtClean="0">
              <a:latin typeface="Calibri" panose="020F0502020204030204" pitchFamily="34" charset="0"/>
            </a:endParaRPr>
          </a:p>
          <a:p>
            <a:r>
              <a:rPr lang="de-DE" altLang="de-DE" sz="2800" dirty="0" smtClean="0">
                <a:latin typeface="Calibri" panose="020F0502020204030204" pitchFamily="34" charset="0"/>
              </a:rPr>
              <a:t>2. Die Offensive Mittelstand – ein Überblick</a:t>
            </a:r>
            <a:r>
              <a:rPr lang="de-DE" altLang="de-DE" dirty="0" smtClean="0">
                <a:latin typeface="Calibri" panose="020F0502020204030204" pitchFamily="34" charset="0"/>
              </a:rPr>
              <a:t/>
            </a:r>
            <a:br>
              <a:rPr lang="de-DE" altLang="de-DE" dirty="0" smtClean="0">
                <a:latin typeface="Calibri" panose="020F0502020204030204" pitchFamily="34" charset="0"/>
              </a:rPr>
            </a:br>
            <a:endParaRPr lang="de-DE" dirty="0"/>
          </a:p>
        </p:txBody>
      </p:sp>
    </p:spTree>
    <p:extLst>
      <p:ext uri="{BB962C8B-B14F-4D97-AF65-F5344CB8AC3E}">
        <p14:creationId xmlns:p14="http://schemas.microsoft.com/office/powerpoint/2010/main" val="42013279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685800" y="6259130"/>
            <a:ext cx="5883275" cy="365125"/>
          </a:xfrm>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2" name="Titel 1"/>
          <p:cNvSpPr>
            <a:spLocks noGrp="1"/>
          </p:cNvSpPr>
          <p:nvPr>
            <p:ph type="ctrTitle"/>
          </p:nvPr>
        </p:nvSpPr>
        <p:spPr>
          <a:xfrm>
            <a:off x="685800" y="3189522"/>
            <a:ext cx="7772400" cy="1143000"/>
          </a:xfrm>
        </p:spPr>
        <p:txBody>
          <a:bodyPr/>
          <a:lstStyle/>
          <a:p>
            <a:pPr algn="ctr"/>
            <a:r>
              <a:rPr lang="de-DE" kern="0" dirty="0" smtClean="0">
                <a:latin typeface="Calibri" panose="020F0502020204030204" pitchFamily="34" charset="0"/>
              </a:rPr>
              <a:t>8.	Beraterkompetenzliste</a:t>
            </a:r>
            <a:br>
              <a:rPr lang="de-DE" kern="0" dirty="0" smtClean="0">
                <a:latin typeface="Calibri" panose="020F0502020204030204" pitchFamily="34" charset="0"/>
              </a:rPr>
            </a:br>
            <a:endParaRPr lang="de-DE" altLang="de-DE" dirty="0">
              <a:latin typeface="Calibri" panose="020F0502020204030204" pitchFamily="34" charset="0"/>
            </a:endParaRPr>
          </a:p>
        </p:txBody>
      </p:sp>
      <p:sp>
        <p:nvSpPr>
          <p:cNvPr id="3" name="Foliennummernplatzhalter 2"/>
          <p:cNvSpPr>
            <a:spLocks noGrp="1"/>
          </p:cNvSpPr>
          <p:nvPr>
            <p:ph type="sldNum" sz="quarter" idx="12"/>
          </p:nvPr>
        </p:nvSpPr>
        <p:spPr/>
        <p:txBody>
          <a:bodyPr/>
          <a:lstStyle/>
          <a:p>
            <a:fld id="{21ECFBFC-BFE7-4702-9F2A-8102170FB01E}" type="slidenum">
              <a:rPr lang="de-DE" smtClean="0"/>
              <a:pPr/>
              <a:t>60</a:t>
            </a:fld>
            <a:endParaRPr lang="de-DE" dirty="0"/>
          </a:p>
        </p:txBody>
      </p:sp>
    </p:spTree>
    <p:extLst>
      <p:ext uri="{BB962C8B-B14F-4D97-AF65-F5344CB8AC3E}">
        <p14:creationId xmlns:p14="http://schemas.microsoft.com/office/powerpoint/2010/main" val="42013279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defRPr/>
            </a:pPr>
            <a:r>
              <a:rPr lang="de-DE" kern="0" dirty="0" smtClean="0">
                <a:latin typeface="Calibri" panose="020F0502020204030204" pitchFamily="34" charset="0"/>
              </a:rPr>
              <a:t>	Es wird auf der Homepage der Offensive Mittelstand eine Liste aller autorisierten „Berater/Dozenten Offensive Mittelstand“ geben. Dieser Liste sind Ihre Beratungsschwerpunkte zu entnehmen.</a:t>
            </a:r>
          </a:p>
          <a:p>
            <a:pPr>
              <a:spcAft>
                <a:spcPts val="600"/>
              </a:spcAft>
              <a:defRPr/>
            </a:pPr>
            <a:endParaRPr lang="de-DE" kern="0" dirty="0" smtClean="0">
              <a:latin typeface="Calibri" panose="020F0502020204030204" pitchFamily="34" charset="0"/>
            </a:endParaRPr>
          </a:p>
          <a:p>
            <a:pPr>
              <a:spcAft>
                <a:spcPts val="600"/>
              </a:spcAft>
              <a:defRPr/>
            </a:pPr>
            <a:r>
              <a:rPr lang="de-DE" b="1" kern="0" dirty="0" smtClean="0">
                <a:latin typeface="Calibri" panose="020F0502020204030204" pitchFamily="34" charset="0"/>
              </a:rPr>
              <a:t>	</a:t>
            </a:r>
            <a:r>
              <a:rPr lang="de-DE" b="1" dirty="0" smtClean="0">
                <a:latin typeface="Calibri" panose="020F0502020204030204" pitchFamily="34" charset="0"/>
              </a:rPr>
              <a:t>3. Arbeitsauftrag:</a:t>
            </a:r>
            <a:r>
              <a:rPr lang="de-DE" dirty="0" smtClean="0">
                <a:latin typeface="Calibri" panose="020F0502020204030204" pitchFamily="34" charset="0"/>
              </a:rPr>
              <a:t>	</a:t>
            </a:r>
            <a:endParaRPr lang="de-DE" kern="0" dirty="0" smtClean="0">
              <a:latin typeface="Calibri" panose="020F0502020204030204" pitchFamily="34" charset="0"/>
            </a:endParaRPr>
          </a:p>
          <a:p>
            <a:pPr>
              <a:spcAft>
                <a:spcPts val="600"/>
              </a:spcAft>
              <a:defRPr/>
            </a:pPr>
            <a:r>
              <a:rPr lang="de-DE" dirty="0" smtClean="0">
                <a:latin typeface="Calibri" panose="020F0502020204030204" pitchFamily="34" charset="0"/>
              </a:rPr>
              <a:t>	Bitte geben Sie in der Unterlage an, in welchen Themenfeldern des Checks „Guter Mittelstand“ Ihre </a:t>
            </a:r>
            <a:r>
              <a:rPr lang="de-DE" kern="0" dirty="0" smtClean="0">
                <a:latin typeface="Calibri" panose="020F0502020204030204" pitchFamily="34" charset="0"/>
              </a:rPr>
              <a:t>Beratungsschwerpunkte </a:t>
            </a:r>
            <a:r>
              <a:rPr lang="de-DE" dirty="0" smtClean="0">
                <a:latin typeface="Calibri" panose="020F0502020204030204" pitchFamily="34" charset="0"/>
              </a:rPr>
              <a:t>liegen – </a:t>
            </a:r>
            <a:r>
              <a:rPr lang="de-DE" dirty="0" smtClean="0">
                <a:solidFill>
                  <a:schemeClr val="accent2"/>
                </a:solidFill>
                <a:latin typeface="Calibri" panose="020F0502020204030204" pitchFamily="34" charset="0"/>
              </a:rPr>
              <a:t>Ihre besondere Beratungskompetenz</a:t>
            </a:r>
            <a:r>
              <a:rPr lang="de-DE" dirty="0" smtClean="0">
                <a:latin typeface="Calibri" panose="020F0502020204030204" pitchFamily="34" charset="0"/>
              </a:rPr>
              <a:t>.</a:t>
            </a:r>
          </a:p>
          <a:p>
            <a:pPr>
              <a:spcAft>
                <a:spcPts val="600"/>
              </a:spcAft>
              <a:defRPr/>
            </a:pPr>
            <a:r>
              <a:rPr lang="de-DE" dirty="0" smtClean="0">
                <a:latin typeface="Calibri" panose="020F0502020204030204" pitchFamily="34" charset="0"/>
              </a:rPr>
              <a:t>	Hierfür haben Sie 20 Minuten Zeit. Lesen Sie dazu den Check noch einmal.</a:t>
            </a:r>
          </a:p>
          <a:p>
            <a:pPr lvl="1"/>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8.	Beraterkompetenzliste</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61</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685800" y="6259130"/>
            <a:ext cx="5883275" cy="365125"/>
          </a:xfrm>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2" name="Titel 1"/>
          <p:cNvSpPr>
            <a:spLocks noGrp="1"/>
          </p:cNvSpPr>
          <p:nvPr>
            <p:ph type="ctrTitle"/>
          </p:nvPr>
        </p:nvSpPr>
        <p:spPr>
          <a:xfrm>
            <a:off x="685800" y="3026239"/>
            <a:ext cx="7772400" cy="1534885"/>
          </a:xfrm>
        </p:spPr>
        <p:txBody>
          <a:bodyPr/>
          <a:lstStyle/>
          <a:p>
            <a:pPr algn="ctr"/>
            <a:r>
              <a:rPr lang="de-DE" altLang="de-DE" dirty="0" smtClean="0">
                <a:latin typeface="Calibri" panose="020F0502020204030204" pitchFamily="34" charset="0"/>
              </a:rPr>
              <a:t>9.	Qualitätssicherung der </a:t>
            </a:r>
            <a:br>
              <a:rPr lang="de-DE" altLang="de-DE" dirty="0" smtClean="0">
                <a:latin typeface="Calibri" panose="020F0502020204030204" pitchFamily="34" charset="0"/>
              </a:rPr>
            </a:br>
            <a:r>
              <a:rPr lang="de-DE" altLang="de-DE" dirty="0" smtClean="0">
                <a:latin typeface="Calibri" panose="020F0502020204030204" pitchFamily="34" charset="0"/>
              </a:rPr>
              <a:t>„Berater Offensive Mittelstand“ </a:t>
            </a:r>
            <a:r>
              <a:rPr lang="de-DE" kern="0" dirty="0" smtClean="0">
                <a:latin typeface="Calibri" panose="020F0502020204030204" pitchFamily="34" charset="0"/>
              </a:rPr>
              <a:t/>
            </a:r>
            <a:br>
              <a:rPr lang="de-DE" kern="0" dirty="0" smtClean="0">
                <a:latin typeface="Calibri" panose="020F0502020204030204" pitchFamily="34" charset="0"/>
              </a:rPr>
            </a:br>
            <a:endParaRPr lang="de-DE" altLang="de-DE" dirty="0">
              <a:latin typeface="Calibri" panose="020F0502020204030204" pitchFamily="34" charset="0"/>
            </a:endParaRPr>
          </a:p>
        </p:txBody>
      </p:sp>
      <p:sp>
        <p:nvSpPr>
          <p:cNvPr id="3" name="Foliennummernplatzhalter 2"/>
          <p:cNvSpPr>
            <a:spLocks noGrp="1"/>
          </p:cNvSpPr>
          <p:nvPr>
            <p:ph type="sldNum" sz="quarter" idx="12"/>
          </p:nvPr>
        </p:nvSpPr>
        <p:spPr/>
        <p:txBody>
          <a:bodyPr/>
          <a:lstStyle/>
          <a:p>
            <a:fld id="{21ECFBFC-BFE7-4702-9F2A-8102170FB01E}" type="slidenum">
              <a:rPr lang="de-DE" smtClean="0"/>
              <a:pPr/>
              <a:t>62</a:t>
            </a:fld>
            <a:endParaRPr lang="de-DE" dirty="0"/>
          </a:p>
        </p:txBody>
      </p:sp>
    </p:spTree>
    <p:extLst>
      <p:ext uri="{BB962C8B-B14F-4D97-AF65-F5344CB8AC3E}">
        <p14:creationId xmlns:p14="http://schemas.microsoft.com/office/powerpoint/2010/main" val="42013279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endParaRPr lang="de-DE" sz="2000" dirty="0" smtClean="0">
              <a:latin typeface="Calibri" pitchFamily="34" charset="0"/>
            </a:endParaRPr>
          </a:p>
          <a:p>
            <a:pPr lvl="1"/>
            <a:r>
              <a:rPr lang="de-DE" sz="2000" dirty="0" smtClean="0">
                <a:latin typeface="Calibri" pitchFamily="34" charset="0"/>
              </a:rPr>
              <a:t> </a:t>
            </a:r>
            <a:r>
              <a:rPr lang="de-DE" altLang="de-DE" sz="2000" u="sng" dirty="0" smtClean="0">
                <a:latin typeface="Calibri" panose="020F0502020204030204" pitchFamily="34" charset="0"/>
              </a:rPr>
              <a:t>Klare Auswahlkriterien bei der Zulassung</a:t>
            </a:r>
            <a:r>
              <a:rPr lang="de-DE" altLang="de-DE" sz="2000" dirty="0" smtClean="0">
                <a:latin typeface="Calibri" panose="020F0502020204030204" pitchFamily="34" charset="0"/>
              </a:rPr>
              <a:t> zu den Seminaren</a:t>
            </a:r>
          </a:p>
          <a:p>
            <a:pPr lvl="1"/>
            <a:r>
              <a:rPr lang="de-DE" sz="2000" dirty="0" smtClean="0">
                <a:latin typeface="Calibri" pitchFamily="34" charset="0"/>
              </a:rPr>
              <a:t> </a:t>
            </a:r>
            <a:r>
              <a:rPr lang="de-DE" altLang="de-DE" sz="2000" u="sng" dirty="0" smtClean="0">
                <a:latin typeface="Calibri" panose="020F0502020204030204" pitchFamily="34" charset="0"/>
              </a:rPr>
              <a:t>Jährlicher Erfahrungsbericht</a:t>
            </a:r>
          </a:p>
          <a:p>
            <a:pPr lvl="1"/>
            <a:r>
              <a:rPr lang="de-DE" sz="2000" dirty="0" smtClean="0">
                <a:latin typeface="Calibri" pitchFamily="34" charset="0"/>
              </a:rPr>
              <a:t> </a:t>
            </a:r>
            <a:r>
              <a:rPr lang="de-DE" altLang="de-DE" sz="2000" u="sng" dirty="0" smtClean="0">
                <a:latin typeface="Calibri" panose="020F0502020204030204" pitchFamily="34" charset="0"/>
              </a:rPr>
              <a:t>Erfahrungstausch</a:t>
            </a:r>
            <a:r>
              <a:rPr lang="de-DE" altLang="de-DE" sz="2000" dirty="0" smtClean="0">
                <a:latin typeface="Calibri" panose="020F0502020204030204" pitchFamily="34" charset="0"/>
              </a:rPr>
              <a:t>, der von der Kerninstitution </a:t>
            </a:r>
            <a:r>
              <a:rPr lang="de-DE" altLang="de-DE" sz="2000" u="sng" dirty="0" smtClean="0">
                <a:latin typeface="Calibri" panose="020F0502020204030204" pitchFamily="34" charset="0"/>
              </a:rPr>
              <a:t>alle zwei Jahre</a:t>
            </a:r>
            <a:r>
              <a:rPr lang="de-DE" altLang="de-DE" sz="2000" dirty="0" smtClean="0">
                <a:latin typeface="Calibri" panose="020F0502020204030204" pitchFamily="34" charset="0"/>
              </a:rPr>
              <a:t> durchgeführt 	wird. </a:t>
            </a:r>
          </a:p>
          <a:p>
            <a:pPr lvl="1"/>
            <a:r>
              <a:rPr lang="de-DE" sz="2000" dirty="0" smtClean="0">
                <a:latin typeface="Calibri" pitchFamily="34" charset="0"/>
              </a:rPr>
              <a:t> </a:t>
            </a:r>
            <a:r>
              <a:rPr lang="de-DE" altLang="de-DE" sz="2000" dirty="0" smtClean="0">
                <a:latin typeface="Calibri" panose="020F0502020204030204" pitchFamily="34" charset="0"/>
              </a:rPr>
              <a:t>Bei diesem Erfahrungsaustausch führt jeder Berater eine standardisierte 	</a:t>
            </a:r>
            <a:r>
              <a:rPr lang="de-DE" altLang="de-DE" sz="2000" u="sng" dirty="0" smtClean="0">
                <a:latin typeface="Calibri" panose="020F0502020204030204" pitchFamily="34" charset="0"/>
              </a:rPr>
              <a:t>Selbstbewertung  auf Grundlage des Checks</a:t>
            </a:r>
            <a:r>
              <a:rPr lang="de-DE" altLang="de-DE" sz="2000" dirty="0" smtClean="0">
                <a:latin typeface="Calibri" panose="020F0502020204030204" pitchFamily="34" charset="0"/>
              </a:rPr>
              <a:t> durch.  Bestandteil dieser 	Selbstbewertung ist eine Selbstverpflichtung zur Verbesserungen der 	eigenen Beratung.</a:t>
            </a:r>
          </a:p>
          <a:p>
            <a:pPr lvl="1">
              <a:buNone/>
            </a:pPr>
            <a:endParaRPr lang="de-DE" sz="2000" dirty="0" smtClean="0">
              <a:latin typeface="Calibri" pitchFamily="34" charset="0"/>
            </a:endParaRPr>
          </a:p>
        </p:txBody>
      </p:sp>
      <p:sp>
        <p:nvSpPr>
          <p:cNvPr id="4" name="Titel 3"/>
          <p:cNvSpPr>
            <a:spLocks noGrp="1"/>
          </p:cNvSpPr>
          <p:nvPr>
            <p:ph type="title"/>
          </p:nvPr>
        </p:nvSpPr>
        <p:spPr/>
        <p:txBody>
          <a:bodyPr/>
          <a:lstStyle/>
          <a:p>
            <a:r>
              <a:rPr lang="de-DE" sz="2800" kern="0" dirty="0" smtClean="0">
                <a:latin typeface="Calibri" panose="020F0502020204030204" pitchFamily="34" charset="0"/>
              </a:rPr>
              <a:t/>
            </a:r>
            <a:br>
              <a:rPr lang="de-DE" sz="2800" kern="0" dirty="0" smtClean="0">
                <a:latin typeface="Calibri" panose="020F0502020204030204" pitchFamily="34" charset="0"/>
              </a:rPr>
            </a:br>
            <a:r>
              <a:rPr lang="de-DE" sz="2800" kern="0" dirty="0" smtClean="0">
                <a:latin typeface="Calibri" panose="020F0502020204030204" pitchFamily="34" charset="0"/>
              </a:rPr>
              <a:t>9.	Qualitätssicherung der</a:t>
            </a:r>
            <a:br>
              <a:rPr lang="de-DE" sz="2800" kern="0" dirty="0" smtClean="0">
                <a:latin typeface="Calibri" panose="020F0502020204030204" pitchFamily="34" charset="0"/>
              </a:rPr>
            </a:br>
            <a:r>
              <a:rPr lang="de-DE" sz="2800" kern="0" dirty="0" smtClean="0">
                <a:latin typeface="Calibri" panose="020F0502020204030204" pitchFamily="34" charset="0"/>
              </a:rPr>
              <a:t>	„Berater Offensive Mittelstand“</a:t>
            </a:r>
            <a:r>
              <a:rPr lang="de-DE" sz="2000" kern="0" dirty="0" smtClean="0">
                <a:solidFill>
                  <a:schemeClr val="tx2"/>
                </a:solidFill>
                <a:latin typeface="Calibri" panose="020F0502020204030204" pitchFamily="34" charset="0"/>
              </a:rPr>
              <a:t/>
            </a:r>
            <a:br>
              <a:rPr lang="de-DE" sz="2000" kern="0" dirty="0" smtClean="0">
                <a:solidFill>
                  <a:schemeClr val="tx2"/>
                </a:solidFill>
                <a:latin typeface="Calibri" panose="020F0502020204030204" pitchFamily="34" charset="0"/>
              </a:rPr>
            </a:br>
            <a:endParaRPr lang="de-DE"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63</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685800" y="6259130"/>
            <a:ext cx="5883275" cy="365125"/>
          </a:xfrm>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2" name="Titel 1"/>
          <p:cNvSpPr>
            <a:spLocks noGrp="1"/>
          </p:cNvSpPr>
          <p:nvPr>
            <p:ph type="ctrTitle"/>
          </p:nvPr>
        </p:nvSpPr>
        <p:spPr>
          <a:xfrm>
            <a:off x="685800" y="2939153"/>
            <a:ext cx="7772400" cy="1534885"/>
          </a:xfrm>
        </p:spPr>
        <p:txBody>
          <a:bodyPr/>
          <a:lstStyle/>
          <a:p>
            <a:pPr algn="ctr"/>
            <a:r>
              <a:rPr lang="de-DE" altLang="de-DE" dirty="0" smtClean="0">
                <a:latin typeface="Calibri" panose="020F0502020204030204" pitchFamily="34" charset="0"/>
              </a:rPr>
              <a:t>10.</a:t>
            </a:r>
            <a:r>
              <a:rPr lang="de-DE" altLang="de-DE" dirty="0">
                <a:latin typeface="Calibri" panose="020F0502020204030204" pitchFamily="34" charset="0"/>
              </a:rPr>
              <a:t> </a:t>
            </a:r>
            <a:r>
              <a:rPr lang="de-DE" altLang="de-DE" dirty="0" smtClean="0">
                <a:latin typeface="Calibri" panose="020F0502020204030204" pitchFamily="34" charset="0"/>
              </a:rPr>
              <a:t>Ansprechpartner und Informations-möglichkeiten</a:t>
            </a:r>
            <a:r>
              <a:rPr lang="de-DE" kern="0" dirty="0" smtClean="0">
                <a:latin typeface="Calibri" panose="020F0502020204030204" pitchFamily="34" charset="0"/>
              </a:rPr>
              <a:t/>
            </a:r>
            <a:br>
              <a:rPr lang="de-DE" kern="0" dirty="0" smtClean="0">
                <a:latin typeface="Calibri" panose="020F0502020204030204" pitchFamily="34" charset="0"/>
              </a:rPr>
            </a:br>
            <a:endParaRPr lang="de-DE" altLang="de-DE" dirty="0">
              <a:latin typeface="Calibri" panose="020F0502020204030204" pitchFamily="34" charset="0"/>
            </a:endParaRPr>
          </a:p>
        </p:txBody>
      </p:sp>
      <p:sp>
        <p:nvSpPr>
          <p:cNvPr id="3" name="Foliennummernplatzhalter 2"/>
          <p:cNvSpPr>
            <a:spLocks noGrp="1"/>
          </p:cNvSpPr>
          <p:nvPr>
            <p:ph type="sldNum" sz="quarter" idx="12"/>
          </p:nvPr>
        </p:nvSpPr>
        <p:spPr/>
        <p:txBody>
          <a:bodyPr/>
          <a:lstStyle/>
          <a:p>
            <a:fld id="{21ECFBFC-BFE7-4702-9F2A-8102170FB01E}" type="slidenum">
              <a:rPr lang="de-DE" smtClean="0"/>
              <a:pPr/>
              <a:t>64</a:t>
            </a:fld>
            <a:endParaRPr lang="de-DE" dirty="0"/>
          </a:p>
        </p:txBody>
      </p:sp>
    </p:spTree>
    <p:extLst>
      <p:ext uri="{BB962C8B-B14F-4D97-AF65-F5344CB8AC3E}">
        <p14:creationId xmlns:p14="http://schemas.microsoft.com/office/powerpoint/2010/main" val="42013279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marL="531813" indent="-531813"/>
            <a:r>
              <a:rPr lang="de-DE" altLang="de-DE" sz="2800" dirty="0" smtClean="0">
                <a:latin typeface="+mn-lt"/>
              </a:rPr>
              <a:t>10.	Ansprechpartner und Informations-</a:t>
            </a:r>
            <a:br>
              <a:rPr lang="de-DE" altLang="de-DE" sz="2800" dirty="0" smtClean="0">
                <a:latin typeface="+mn-lt"/>
              </a:rPr>
            </a:br>
            <a:r>
              <a:rPr lang="de-DE" altLang="de-DE" sz="2800" dirty="0" err="1" smtClean="0">
                <a:latin typeface="+mn-lt"/>
              </a:rPr>
              <a:t>möglichkeiten</a:t>
            </a:r>
            <a:endParaRPr lang="de-DE" sz="2800" dirty="0">
              <a:latin typeface="+mn-lt"/>
            </a:endParaRPr>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65</a:t>
            </a:fld>
            <a:endParaRPr lang="de-DE" dirty="0"/>
          </a:p>
        </p:txBody>
      </p:sp>
      <p:pic>
        <p:nvPicPr>
          <p:cNvPr id="3" name="Grafik 2"/>
          <p:cNvPicPr>
            <a:picLocks noChangeAspect="1"/>
          </p:cNvPicPr>
          <p:nvPr/>
        </p:nvPicPr>
        <p:blipFill>
          <a:blip r:embed="rId2"/>
          <a:stretch>
            <a:fillRect/>
          </a:stretch>
        </p:blipFill>
        <p:spPr>
          <a:xfrm>
            <a:off x="426230" y="1388513"/>
            <a:ext cx="8319210" cy="4657441"/>
          </a:xfrm>
          <a:prstGeom prst="rect">
            <a:avLst/>
          </a:prstGeom>
        </p:spPr>
      </p:pic>
      <p:sp>
        <p:nvSpPr>
          <p:cNvPr id="9" name="Text Box 7"/>
          <p:cNvSpPr txBox="1">
            <a:spLocks noChangeArrowheads="1"/>
          </p:cNvSpPr>
          <p:nvPr/>
        </p:nvSpPr>
        <p:spPr bwMode="auto">
          <a:xfrm>
            <a:off x="2589866" y="5230143"/>
            <a:ext cx="4752975" cy="954107"/>
          </a:xfrm>
          <a:prstGeom prst="rect">
            <a:avLst/>
          </a:prstGeom>
          <a:solidFill>
            <a:schemeClr val="bg1">
              <a:lumMod val="85000"/>
            </a:schemeClr>
          </a:solidFill>
          <a:ln w="9525">
            <a:noFill/>
            <a:miter lim="800000"/>
            <a:headEnd/>
            <a:tailEnd/>
          </a:ln>
        </p:spPr>
        <p:txBody>
          <a:bodyPr wrap="square">
            <a:spAutoFit/>
          </a:bodyPr>
          <a:lstStyle/>
          <a:p>
            <a:pPr algn="ctr">
              <a:spcBef>
                <a:spcPct val="50000"/>
              </a:spcBef>
              <a:defRPr/>
            </a:pPr>
            <a:r>
              <a:rPr lang="de-DE" sz="2800" dirty="0">
                <a:solidFill>
                  <a:schemeClr val="accent1"/>
                </a:solidFill>
                <a:latin typeface="Calibri" panose="020F0502020204030204" pitchFamily="34" charset="0"/>
              </a:rPr>
              <a:t>Wo finde ich was </a:t>
            </a:r>
            <a:br>
              <a:rPr lang="de-DE" sz="2800" dirty="0">
                <a:solidFill>
                  <a:schemeClr val="accent1"/>
                </a:solidFill>
                <a:latin typeface="Calibri" panose="020F0502020204030204" pitchFamily="34" charset="0"/>
              </a:rPr>
            </a:br>
            <a:r>
              <a:rPr lang="de-DE" sz="2800" dirty="0">
                <a:solidFill>
                  <a:schemeClr val="accent1"/>
                </a:solidFill>
                <a:latin typeface="Calibri" panose="020F0502020204030204" pitchFamily="34" charset="0"/>
              </a:rPr>
              <a:t>auf der Homepage? &gt;&gt;</a:t>
            </a: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r>
              <a:rPr lang="de-DE" altLang="de-DE" sz="2000" dirty="0" smtClean="0">
                <a:latin typeface="Calibri" panose="020F0502020204030204" pitchFamily="34" charset="0"/>
              </a:rPr>
              <a:t> Kontakt  Geschäftsstelle:</a:t>
            </a:r>
          </a:p>
          <a:p>
            <a:pPr lvl="1">
              <a:buNone/>
            </a:pPr>
            <a:endParaRPr lang="de-DE" altLang="de-DE" sz="2000" dirty="0" smtClean="0">
              <a:latin typeface="Calibri" panose="020F0502020204030204" pitchFamily="34" charset="0"/>
            </a:endParaRPr>
          </a:p>
          <a:p>
            <a:pPr lvl="1">
              <a:buNone/>
            </a:pPr>
            <a:r>
              <a:rPr lang="de-DE" altLang="de-DE" sz="2000" dirty="0" smtClean="0">
                <a:latin typeface="Calibri" panose="020F0502020204030204" pitchFamily="34" charset="0"/>
              </a:rPr>
              <a:t>	</a:t>
            </a:r>
            <a:r>
              <a:rPr lang="de-DE" altLang="de-DE" sz="2000" b="1" dirty="0" smtClean="0">
                <a:latin typeface="Calibri" panose="020F0502020204030204" pitchFamily="34" charset="0"/>
              </a:rPr>
              <a:t> „Offensive Mittelstand – Gut für Deutschland“ </a:t>
            </a:r>
          </a:p>
          <a:p>
            <a:pPr lvl="1">
              <a:buNone/>
            </a:pPr>
            <a:r>
              <a:rPr lang="de-DE" altLang="de-DE" sz="2000" b="1" dirty="0" smtClean="0">
                <a:latin typeface="Calibri" panose="020F0502020204030204" pitchFamily="34" charset="0"/>
              </a:rPr>
              <a:t>		</a:t>
            </a:r>
            <a:r>
              <a:rPr lang="de-DE" altLang="de-DE" sz="2000" dirty="0" smtClean="0">
                <a:latin typeface="Calibri" panose="020F0502020204030204" pitchFamily="34" charset="0"/>
              </a:rPr>
              <a:t>Theodor-Heuss-Str. 160</a:t>
            </a:r>
            <a:br>
              <a:rPr lang="de-DE" altLang="de-DE" sz="2000" dirty="0" smtClean="0">
                <a:latin typeface="Calibri" panose="020F0502020204030204" pitchFamily="34" charset="0"/>
              </a:rPr>
            </a:br>
            <a:r>
              <a:rPr lang="de-DE" altLang="de-DE" sz="2000" dirty="0" smtClean="0">
                <a:latin typeface="Calibri" panose="020F0502020204030204" pitchFamily="34" charset="0"/>
              </a:rPr>
              <a:t>	30853 Langenhagen</a:t>
            </a:r>
            <a:br>
              <a:rPr lang="de-DE" altLang="de-DE" sz="2000" dirty="0" smtClean="0">
                <a:latin typeface="Calibri" panose="020F0502020204030204" pitchFamily="34" charset="0"/>
              </a:rPr>
            </a:br>
            <a:r>
              <a:rPr lang="de-DE" altLang="de-DE" sz="2000" dirty="0" smtClean="0">
                <a:latin typeface="Calibri" panose="020F0502020204030204" pitchFamily="34" charset="0"/>
              </a:rPr>
              <a:t>	Telefon 06221 – 5108 22612</a:t>
            </a:r>
            <a:br>
              <a:rPr lang="de-DE" altLang="de-DE" sz="2000" dirty="0" smtClean="0">
                <a:latin typeface="Calibri" panose="020F0502020204030204" pitchFamily="34" charset="0"/>
              </a:rPr>
            </a:br>
            <a:r>
              <a:rPr lang="de-DE" altLang="de-DE" sz="2000" dirty="0" smtClean="0">
                <a:latin typeface="Calibri" panose="020F0502020204030204" pitchFamily="34" charset="0"/>
              </a:rPr>
              <a:t>	Fax 06221 – 5108-22198 </a:t>
            </a:r>
            <a:br>
              <a:rPr lang="de-DE" altLang="de-DE" sz="2000" dirty="0" smtClean="0">
                <a:latin typeface="Calibri" panose="020F0502020204030204" pitchFamily="34" charset="0"/>
              </a:rPr>
            </a:br>
            <a:r>
              <a:rPr lang="de-DE" altLang="de-DE" sz="2000" dirty="0" smtClean="0">
                <a:latin typeface="Calibri" panose="020F0502020204030204" pitchFamily="34" charset="0"/>
              </a:rPr>
              <a:t>	E-Mail: </a:t>
            </a:r>
            <a:r>
              <a:rPr lang="de-DE" altLang="de-DE" sz="2000" dirty="0" smtClean="0">
                <a:latin typeface="Calibri" panose="020F0502020204030204" pitchFamily="34" charset="0"/>
                <a:hlinkClick r:id="rId2"/>
              </a:rPr>
              <a:t>info@offensive-mittelstand.de</a:t>
            </a:r>
            <a:endParaRPr lang="de-DE" altLang="de-DE" sz="2000" dirty="0" smtClean="0">
              <a:latin typeface="Calibri" panose="020F0502020204030204" pitchFamily="34" charset="0"/>
            </a:endParaRPr>
          </a:p>
          <a:p>
            <a:pPr lvl="1"/>
            <a:endParaRPr lang="de-DE" sz="2200" dirty="0" smtClean="0"/>
          </a:p>
        </p:txBody>
      </p:sp>
      <p:sp>
        <p:nvSpPr>
          <p:cNvPr id="4" name="Titel 3"/>
          <p:cNvSpPr>
            <a:spLocks noGrp="1"/>
          </p:cNvSpPr>
          <p:nvPr>
            <p:ph type="title"/>
          </p:nvPr>
        </p:nvSpPr>
        <p:spPr/>
        <p:txBody>
          <a:bodyPr/>
          <a:lstStyle/>
          <a:p>
            <a:pPr marL="531813" indent="-531813"/>
            <a:r>
              <a:rPr lang="de-DE" altLang="de-DE" sz="2800" dirty="0" smtClean="0">
                <a:latin typeface="+mj-lt"/>
              </a:rPr>
              <a:t>10.	Ansprechpartner und Informations-</a:t>
            </a:r>
            <a:br>
              <a:rPr lang="de-DE" altLang="de-DE" sz="2800" dirty="0" smtClean="0">
                <a:latin typeface="+mj-lt"/>
              </a:rPr>
            </a:br>
            <a:r>
              <a:rPr lang="de-DE" altLang="de-DE" sz="2800" dirty="0" err="1" smtClean="0">
                <a:latin typeface="+mj-lt"/>
              </a:rPr>
              <a:t>möglichkeiten</a:t>
            </a:r>
            <a:endParaRPr lang="de-DE" sz="2800" dirty="0">
              <a:latin typeface="+mj-lt"/>
            </a:endParaRPr>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66</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685800" y="6259130"/>
            <a:ext cx="5883275" cy="365125"/>
          </a:xfrm>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2" name="Titel 1"/>
          <p:cNvSpPr>
            <a:spLocks noGrp="1"/>
          </p:cNvSpPr>
          <p:nvPr>
            <p:ph type="ctrTitle"/>
          </p:nvPr>
        </p:nvSpPr>
        <p:spPr>
          <a:xfrm>
            <a:off x="914406" y="3037125"/>
            <a:ext cx="7772400" cy="1534885"/>
          </a:xfrm>
        </p:spPr>
        <p:txBody>
          <a:bodyPr/>
          <a:lstStyle/>
          <a:p>
            <a:pPr algn="ctr"/>
            <a:r>
              <a:rPr lang="de-DE" altLang="de-DE" dirty="0" smtClean="0">
                <a:latin typeface="Calibri" panose="020F0502020204030204" pitchFamily="34" charset="0"/>
              </a:rPr>
              <a:t>11. Weiterführende Instrumente, die mit dem 			Check verbunden sind </a:t>
            </a:r>
            <a:r>
              <a:rPr lang="de-DE" kern="0" dirty="0" smtClean="0">
                <a:latin typeface="Calibri" panose="020F0502020204030204" pitchFamily="34" charset="0"/>
              </a:rPr>
              <a:t/>
            </a:r>
            <a:br>
              <a:rPr lang="de-DE" kern="0" dirty="0" smtClean="0">
                <a:latin typeface="Calibri" panose="020F0502020204030204" pitchFamily="34" charset="0"/>
              </a:rPr>
            </a:br>
            <a:endParaRPr lang="de-DE" altLang="de-DE" dirty="0">
              <a:latin typeface="Calibri" panose="020F0502020204030204" pitchFamily="34" charset="0"/>
            </a:endParaRPr>
          </a:p>
        </p:txBody>
      </p:sp>
      <p:sp>
        <p:nvSpPr>
          <p:cNvPr id="3" name="Foliennummernplatzhalter 2"/>
          <p:cNvSpPr>
            <a:spLocks noGrp="1"/>
          </p:cNvSpPr>
          <p:nvPr>
            <p:ph type="sldNum" sz="quarter" idx="12"/>
          </p:nvPr>
        </p:nvSpPr>
        <p:spPr/>
        <p:txBody>
          <a:bodyPr/>
          <a:lstStyle/>
          <a:p>
            <a:fld id="{21ECFBFC-BFE7-4702-9F2A-8102170FB01E}" type="slidenum">
              <a:rPr lang="de-DE" smtClean="0"/>
              <a:pPr/>
              <a:t>67</a:t>
            </a:fld>
            <a:endParaRPr lang="de-DE" dirty="0"/>
          </a:p>
        </p:txBody>
      </p:sp>
    </p:spTree>
    <p:extLst>
      <p:ext uri="{BB962C8B-B14F-4D97-AF65-F5344CB8AC3E}">
        <p14:creationId xmlns:p14="http://schemas.microsoft.com/office/powerpoint/2010/main" val="42013279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11. Weiterführende Instrumente, die mit </a:t>
            </a:r>
            <a:br>
              <a:rPr lang="de-DE" altLang="de-DE" sz="2800" dirty="0" smtClean="0">
                <a:latin typeface="Calibri" panose="020F0502020204030204" pitchFamily="34" charset="0"/>
              </a:rPr>
            </a:br>
            <a:r>
              <a:rPr lang="de-DE" altLang="de-DE" sz="2800" dirty="0" smtClean="0">
                <a:latin typeface="Calibri" panose="020F0502020204030204" pitchFamily="34" charset="0"/>
              </a:rPr>
              <a:t>	dem Check verbunden sind</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Mittelstand - 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68</a:t>
            </a:fld>
            <a:endParaRPr lang="de-DE" dirty="0"/>
          </a:p>
        </p:txBody>
      </p:sp>
      <p:sp>
        <p:nvSpPr>
          <p:cNvPr id="8" name="Richtungspfeil 7"/>
          <p:cNvSpPr/>
          <p:nvPr/>
        </p:nvSpPr>
        <p:spPr>
          <a:xfrm rot="16200000">
            <a:off x="3873500" y="-1082905"/>
            <a:ext cx="1079500" cy="5829300"/>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r>
              <a:rPr lang="de-DE" altLang="de-DE" sz="2000" dirty="0" smtClean="0">
                <a:solidFill>
                  <a:schemeClr val="bg1"/>
                </a:solidFill>
                <a:latin typeface="Calibri" panose="020F0502020204030204" pitchFamily="34" charset="0"/>
              </a:rPr>
              <a:t>INQA-Unternehmenscheck „Guter Mittelstand“</a:t>
            </a:r>
            <a:endParaRPr lang="de-DE" altLang="de-DE" sz="2000" dirty="0">
              <a:solidFill>
                <a:schemeClr val="bg1"/>
              </a:solidFill>
              <a:latin typeface="Calibri" panose="020F0502020204030204" pitchFamily="34" charset="0"/>
            </a:endParaRPr>
          </a:p>
        </p:txBody>
      </p:sp>
      <p:sp>
        <p:nvSpPr>
          <p:cNvPr id="10" name="Rechteck 9"/>
          <p:cNvSpPr/>
          <p:nvPr/>
        </p:nvSpPr>
        <p:spPr>
          <a:xfrm>
            <a:off x="1487714" y="2481941"/>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de-DE" altLang="de-DE" sz="2000" dirty="0" smtClean="0">
                <a:solidFill>
                  <a:schemeClr val="accent2"/>
                </a:solidFill>
                <a:latin typeface="Calibri" panose="020F0502020204030204" pitchFamily="34" charset="0"/>
              </a:rPr>
              <a:t>INQA-</a:t>
            </a:r>
            <a:br>
              <a:rPr lang="de-DE" altLang="de-DE" sz="2000" dirty="0" smtClean="0">
                <a:solidFill>
                  <a:schemeClr val="accent2"/>
                </a:solidFill>
                <a:latin typeface="Calibri" panose="020F0502020204030204" pitchFamily="34" charset="0"/>
              </a:rPr>
            </a:br>
            <a:r>
              <a:rPr lang="de-DE" altLang="de-DE" sz="2000" dirty="0" smtClean="0">
                <a:solidFill>
                  <a:schemeClr val="accent2"/>
                </a:solidFill>
                <a:latin typeface="Calibri" panose="020F0502020204030204" pitchFamily="34" charset="0"/>
              </a:rPr>
              <a:t>Check</a:t>
            </a:r>
            <a:br>
              <a:rPr lang="de-DE" altLang="de-DE" sz="2000" dirty="0" smtClean="0">
                <a:solidFill>
                  <a:schemeClr val="accent2"/>
                </a:solidFill>
                <a:latin typeface="Calibri" panose="020F0502020204030204" pitchFamily="34" charset="0"/>
              </a:rPr>
            </a:br>
            <a:r>
              <a:rPr lang="de-DE" altLang="de-DE" sz="2000" dirty="0" smtClean="0">
                <a:solidFill>
                  <a:schemeClr val="accent2"/>
                </a:solidFill>
                <a:latin typeface="Calibri" panose="020F0502020204030204" pitchFamily="34" charset="0"/>
              </a:rPr>
              <a:t>Personal-</a:t>
            </a:r>
            <a:br>
              <a:rPr lang="de-DE" altLang="de-DE" sz="2000" dirty="0" smtClean="0">
                <a:solidFill>
                  <a:schemeClr val="accent2"/>
                </a:solidFill>
                <a:latin typeface="Calibri" panose="020F0502020204030204" pitchFamily="34" charset="0"/>
              </a:rPr>
            </a:br>
            <a:r>
              <a:rPr lang="de-DE" altLang="de-DE" sz="2000" dirty="0" err="1" smtClean="0">
                <a:solidFill>
                  <a:schemeClr val="accent2"/>
                </a:solidFill>
                <a:latin typeface="Calibri" panose="020F0502020204030204" pitchFamily="34" charset="0"/>
              </a:rPr>
              <a:t>führung</a:t>
            </a:r>
            <a:endParaRPr lang="de-DE" altLang="de-DE" sz="2000" dirty="0">
              <a:solidFill>
                <a:schemeClr val="accent2"/>
              </a:solidFill>
              <a:latin typeface="Calibri" panose="020F0502020204030204" pitchFamily="34" charset="0"/>
            </a:endParaRPr>
          </a:p>
        </p:txBody>
      </p:sp>
      <p:sp>
        <p:nvSpPr>
          <p:cNvPr id="11" name="Rechteck 10"/>
          <p:cNvSpPr/>
          <p:nvPr/>
        </p:nvSpPr>
        <p:spPr>
          <a:xfrm>
            <a:off x="3061943" y="2492827"/>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smtClean="0">
                <a:solidFill>
                  <a:schemeClr val="accent1"/>
                </a:solidFill>
                <a:latin typeface="Calibri" panose="020F0502020204030204" pitchFamily="34" charset="0"/>
              </a:rPr>
              <a:t>INQA-</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Check</a:t>
            </a:r>
            <a:br>
              <a:rPr lang="de-DE" sz="2000" dirty="0" smtClean="0">
                <a:solidFill>
                  <a:schemeClr val="accent1"/>
                </a:solidFill>
                <a:latin typeface="Calibri" panose="020F0502020204030204" pitchFamily="34" charset="0"/>
              </a:rPr>
            </a:br>
            <a:r>
              <a:rPr lang="de-DE" sz="2000" dirty="0" err="1" smtClean="0">
                <a:solidFill>
                  <a:schemeClr val="accent1"/>
                </a:solidFill>
                <a:latin typeface="Calibri" panose="020F0502020204030204" pitchFamily="34" charset="0"/>
              </a:rPr>
              <a:t>Diversity</a:t>
            </a:r>
            <a:endParaRPr lang="de-DE" sz="2000" dirty="0">
              <a:solidFill>
                <a:schemeClr val="accent1"/>
              </a:solidFill>
              <a:latin typeface="Calibri" panose="020F0502020204030204" pitchFamily="34" charset="0"/>
            </a:endParaRPr>
          </a:p>
        </p:txBody>
      </p:sp>
      <p:sp>
        <p:nvSpPr>
          <p:cNvPr id="12" name="Rechteck 11"/>
          <p:cNvSpPr/>
          <p:nvPr/>
        </p:nvSpPr>
        <p:spPr>
          <a:xfrm>
            <a:off x="4595356" y="2492827"/>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smtClean="0">
                <a:solidFill>
                  <a:schemeClr val="accent1"/>
                </a:solidFill>
                <a:latin typeface="Calibri" panose="020F0502020204030204" pitchFamily="34" charset="0"/>
              </a:rPr>
              <a:t>INQA-</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Check</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Gesund-</a:t>
            </a:r>
          </a:p>
          <a:p>
            <a:pPr>
              <a:defRPr/>
            </a:pPr>
            <a:r>
              <a:rPr lang="de-DE" sz="2000" dirty="0" err="1" smtClean="0">
                <a:solidFill>
                  <a:schemeClr val="accent1"/>
                </a:solidFill>
                <a:latin typeface="Calibri" panose="020F0502020204030204" pitchFamily="34" charset="0"/>
              </a:rPr>
              <a:t>heit</a:t>
            </a:r>
            <a:endParaRPr lang="de-DE" sz="2000" dirty="0">
              <a:solidFill>
                <a:schemeClr val="accent1"/>
              </a:solidFill>
            </a:endParaRPr>
          </a:p>
        </p:txBody>
      </p:sp>
      <p:sp>
        <p:nvSpPr>
          <p:cNvPr id="13" name="Rechteck 12"/>
          <p:cNvSpPr/>
          <p:nvPr/>
        </p:nvSpPr>
        <p:spPr>
          <a:xfrm>
            <a:off x="6080352" y="2492827"/>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smtClean="0">
                <a:solidFill>
                  <a:schemeClr val="accent1"/>
                </a:solidFill>
                <a:latin typeface="Calibri" panose="020F0502020204030204" pitchFamily="34" charset="0"/>
              </a:rPr>
              <a:t>INQA-</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Check</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Wissen +</a:t>
            </a:r>
            <a:br>
              <a:rPr lang="de-DE" sz="2000" dirty="0" smtClean="0">
                <a:solidFill>
                  <a:schemeClr val="accent1"/>
                </a:solidFill>
                <a:latin typeface="Calibri" panose="020F0502020204030204" pitchFamily="34" charset="0"/>
              </a:rPr>
            </a:br>
            <a:r>
              <a:rPr lang="de-DE" sz="2000" dirty="0" err="1" smtClean="0">
                <a:solidFill>
                  <a:schemeClr val="accent1"/>
                </a:solidFill>
                <a:latin typeface="Calibri" panose="020F0502020204030204" pitchFamily="34" charset="0"/>
              </a:rPr>
              <a:t>Kompe</a:t>
            </a:r>
            <a:r>
              <a:rPr lang="de-DE" sz="2000" dirty="0" smtClean="0">
                <a:solidFill>
                  <a:schemeClr val="accent1"/>
                </a:solidFill>
                <a:latin typeface="Calibri" panose="020F0502020204030204" pitchFamily="34" charset="0"/>
              </a:rPr>
              <a:t>-</a:t>
            </a:r>
            <a:br>
              <a:rPr lang="de-DE" sz="2000" dirty="0" smtClean="0">
                <a:solidFill>
                  <a:schemeClr val="accent1"/>
                </a:solidFill>
                <a:latin typeface="Calibri" panose="020F0502020204030204" pitchFamily="34" charset="0"/>
              </a:rPr>
            </a:br>
            <a:r>
              <a:rPr lang="de-DE" sz="2000" dirty="0" err="1" smtClean="0">
                <a:solidFill>
                  <a:schemeClr val="accent1"/>
                </a:solidFill>
                <a:latin typeface="Calibri" panose="020F0502020204030204" pitchFamily="34" charset="0"/>
              </a:rPr>
              <a:t>tenz</a:t>
            </a:r>
            <a:endParaRPr lang="de-DE" sz="2000" dirty="0">
              <a:solidFill>
                <a:schemeClr val="accent1"/>
              </a:solidFill>
              <a:latin typeface="Calibri" panose="020F0502020204030204" pitchFamily="34" charset="0"/>
            </a:endParaRPr>
          </a:p>
        </p:txBody>
      </p:sp>
      <p:sp>
        <p:nvSpPr>
          <p:cNvPr id="14" name="Rechteck 13"/>
          <p:cNvSpPr/>
          <p:nvPr/>
        </p:nvSpPr>
        <p:spPr>
          <a:xfrm>
            <a:off x="1457778" y="4714306"/>
            <a:ext cx="5840186" cy="573087"/>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de-DE" altLang="de-DE" sz="2000" dirty="0" smtClean="0">
                <a:solidFill>
                  <a:schemeClr val="accent2"/>
                </a:solidFill>
                <a:latin typeface="Calibri" panose="020F0502020204030204" pitchFamily="34" charset="0"/>
              </a:rPr>
              <a:t>GDA-</a:t>
            </a:r>
            <a:r>
              <a:rPr lang="de-DE" altLang="de-DE" sz="2000" dirty="0" err="1" smtClean="0">
                <a:solidFill>
                  <a:schemeClr val="accent2"/>
                </a:solidFill>
                <a:latin typeface="Calibri" panose="020F0502020204030204" pitchFamily="34" charset="0"/>
              </a:rPr>
              <a:t>ORGAcheck</a:t>
            </a:r>
            <a:endParaRPr lang="de-DE" altLang="de-DE" sz="2000" dirty="0">
              <a:solidFill>
                <a:schemeClr val="accent2"/>
              </a:solidFill>
              <a:latin typeface="Calibri" panose="020F0502020204030204" pitchFamily="34" charset="0"/>
            </a:endParaRPr>
          </a:p>
        </p:txBody>
      </p:sp>
      <p:sp>
        <p:nvSpPr>
          <p:cNvPr id="15" name="Rechteck 14"/>
          <p:cNvSpPr/>
          <p:nvPr/>
        </p:nvSpPr>
        <p:spPr>
          <a:xfrm>
            <a:off x="1457778" y="5385363"/>
            <a:ext cx="5810250" cy="573087"/>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de-DE" altLang="de-DE" sz="2000" dirty="0" smtClean="0">
                <a:solidFill>
                  <a:schemeClr val="accent2"/>
                </a:solidFill>
                <a:latin typeface="Calibri" panose="020F0502020204030204" pitchFamily="34" charset="0"/>
              </a:rPr>
              <a:t>Weitere Branchen- und Themenchecks</a:t>
            </a:r>
            <a:endParaRPr lang="de-DE" altLang="de-DE" sz="2000" dirty="0">
              <a:solidFill>
                <a:schemeClr val="accent2"/>
              </a:solidFill>
              <a:latin typeface="Calibri" panose="020F0502020204030204" pitchFamily="34" charset="0"/>
            </a:endParaRPr>
          </a:p>
        </p:txBody>
      </p:sp>
      <p:sp>
        <p:nvSpPr>
          <p:cNvPr id="16" name="Rechteck 15"/>
          <p:cNvSpPr/>
          <p:nvPr/>
        </p:nvSpPr>
        <p:spPr>
          <a:xfrm>
            <a:off x="349769" y="6039961"/>
            <a:ext cx="4572000" cy="276999"/>
          </a:xfrm>
          <a:prstGeom prst="rect">
            <a:avLst/>
          </a:prstGeom>
        </p:spPr>
        <p:txBody>
          <a:bodyPr>
            <a:spAutoFit/>
          </a:bodyPr>
          <a:lstStyle/>
          <a:p>
            <a:r>
              <a:rPr lang="de-DE" altLang="de-DE" sz="1200" dirty="0" smtClean="0">
                <a:latin typeface="+mn-lt"/>
              </a:rPr>
              <a:t>Rote Schrift = diese Checks sind fertig </a:t>
            </a:r>
            <a:endParaRPr lang="de-DE" altLang="de-DE" sz="1200" dirty="0">
              <a:latin typeface="+mn-lt"/>
            </a:endParaRPr>
          </a:p>
        </p:txBody>
      </p:sp>
      <p:pic>
        <p:nvPicPr>
          <p:cNvPr id="17" name="Grafik 1"/>
          <p:cNvPicPr>
            <a:picLocks noChangeAspect="1"/>
          </p:cNvPicPr>
          <p:nvPr/>
        </p:nvPicPr>
        <p:blipFill>
          <a:blip r:embed="rId2" cstate="print"/>
          <a:srcRect/>
          <a:stretch>
            <a:fillRect/>
          </a:stretch>
        </p:blipFill>
        <p:spPr bwMode="auto">
          <a:xfrm>
            <a:off x="251788" y="2756916"/>
            <a:ext cx="1278550" cy="1823474"/>
          </a:xfrm>
          <a:prstGeom prst="rect">
            <a:avLst/>
          </a:prstGeom>
          <a:noFill/>
          <a:ln w="9525">
            <a:noFill/>
            <a:miter lim="800000"/>
            <a:headEnd/>
            <a:tailEnd/>
          </a:ln>
        </p:spPr>
      </p:pic>
      <p:pic>
        <p:nvPicPr>
          <p:cNvPr id="18" name="Grafik 7" descr="Titel Check.jpg"/>
          <p:cNvPicPr>
            <a:picLocks noChangeAspect="1"/>
          </p:cNvPicPr>
          <p:nvPr/>
        </p:nvPicPr>
        <p:blipFill>
          <a:blip r:embed="rId3" cstate="print"/>
          <a:srcRect/>
          <a:stretch>
            <a:fillRect/>
          </a:stretch>
        </p:blipFill>
        <p:spPr bwMode="auto">
          <a:xfrm>
            <a:off x="7081838" y="1353851"/>
            <a:ext cx="1311048" cy="1844816"/>
          </a:xfrm>
          <a:prstGeom prst="rect">
            <a:avLst/>
          </a:prstGeom>
          <a:noFill/>
          <a:ln w="9525">
            <a:noFill/>
            <a:miter lim="800000"/>
            <a:headEnd/>
            <a:tailEnd/>
          </a:ln>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11. Weiterführende Instrumente, die mit </a:t>
            </a:r>
            <a:br>
              <a:rPr lang="de-DE" altLang="de-DE" sz="2800" dirty="0" smtClean="0">
                <a:latin typeface="Calibri" panose="020F0502020204030204" pitchFamily="34" charset="0"/>
              </a:rPr>
            </a:br>
            <a:r>
              <a:rPr lang="de-DE" altLang="de-DE" sz="2800" dirty="0" smtClean="0">
                <a:latin typeface="Calibri" panose="020F0502020204030204" pitchFamily="34" charset="0"/>
              </a:rPr>
              <a:t>	dem Check verbunden sind</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Mittelstand - 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69</a:t>
            </a:fld>
            <a:endParaRPr lang="de-DE" dirty="0"/>
          </a:p>
        </p:txBody>
      </p:sp>
      <p:sp>
        <p:nvSpPr>
          <p:cNvPr id="8" name="Richtungspfeil 7"/>
          <p:cNvSpPr/>
          <p:nvPr/>
        </p:nvSpPr>
        <p:spPr>
          <a:xfrm rot="16200000">
            <a:off x="3873500" y="-1082905"/>
            <a:ext cx="1079500" cy="5829300"/>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r>
              <a:rPr lang="de-DE" altLang="de-DE" sz="2000" dirty="0" smtClean="0">
                <a:solidFill>
                  <a:schemeClr val="bg1"/>
                </a:solidFill>
                <a:latin typeface="Calibri" panose="020F0502020204030204" pitchFamily="34" charset="0"/>
              </a:rPr>
              <a:t>INQA-Unternehmenscheck „Guter Mittelstand“</a:t>
            </a:r>
            <a:endParaRPr lang="de-DE" altLang="de-DE" sz="2000" dirty="0">
              <a:solidFill>
                <a:schemeClr val="bg1"/>
              </a:solidFill>
              <a:latin typeface="Calibri" panose="020F0502020204030204" pitchFamily="34" charset="0"/>
            </a:endParaRPr>
          </a:p>
        </p:txBody>
      </p:sp>
      <p:sp>
        <p:nvSpPr>
          <p:cNvPr id="10" name="Rechteck 9"/>
          <p:cNvSpPr/>
          <p:nvPr/>
        </p:nvSpPr>
        <p:spPr>
          <a:xfrm>
            <a:off x="1487714" y="2481941"/>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de-DE" altLang="de-DE" sz="2000" dirty="0" smtClean="0">
                <a:solidFill>
                  <a:schemeClr val="accent2"/>
                </a:solidFill>
                <a:latin typeface="Calibri" panose="020F0502020204030204" pitchFamily="34" charset="0"/>
              </a:rPr>
              <a:t>INQA-</a:t>
            </a:r>
            <a:br>
              <a:rPr lang="de-DE" altLang="de-DE" sz="2000" dirty="0" smtClean="0">
                <a:solidFill>
                  <a:schemeClr val="accent2"/>
                </a:solidFill>
                <a:latin typeface="Calibri" panose="020F0502020204030204" pitchFamily="34" charset="0"/>
              </a:rPr>
            </a:br>
            <a:r>
              <a:rPr lang="de-DE" altLang="de-DE" sz="2000" dirty="0" smtClean="0">
                <a:solidFill>
                  <a:schemeClr val="accent2"/>
                </a:solidFill>
                <a:latin typeface="Calibri" panose="020F0502020204030204" pitchFamily="34" charset="0"/>
              </a:rPr>
              <a:t>Check</a:t>
            </a:r>
            <a:br>
              <a:rPr lang="de-DE" altLang="de-DE" sz="2000" dirty="0" smtClean="0">
                <a:solidFill>
                  <a:schemeClr val="accent2"/>
                </a:solidFill>
                <a:latin typeface="Calibri" panose="020F0502020204030204" pitchFamily="34" charset="0"/>
              </a:rPr>
            </a:br>
            <a:r>
              <a:rPr lang="de-DE" altLang="de-DE" sz="2000" dirty="0" smtClean="0">
                <a:solidFill>
                  <a:schemeClr val="accent2"/>
                </a:solidFill>
                <a:latin typeface="Calibri" panose="020F0502020204030204" pitchFamily="34" charset="0"/>
              </a:rPr>
              <a:t>Personal-</a:t>
            </a:r>
            <a:br>
              <a:rPr lang="de-DE" altLang="de-DE" sz="2000" dirty="0" smtClean="0">
                <a:solidFill>
                  <a:schemeClr val="accent2"/>
                </a:solidFill>
                <a:latin typeface="Calibri" panose="020F0502020204030204" pitchFamily="34" charset="0"/>
              </a:rPr>
            </a:br>
            <a:r>
              <a:rPr lang="de-DE" altLang="de-DE" sz="2000" dirty="0" err="1" smtClean="0">
                <a:solidFill>
                  <a:schemeClr val="accent2"/>
                </a:solidFill>
                <a:latin typeface="Calibri" panose="020F0502020204030204" pitchFamily="34" charset="0"/>
              </a:rPr>
              <a:t>führung</a:t>
            </a:r>
            <a:endParaRPr lang="de-DE" altLang="de-DE" sz="2000" dirty="0">
              <a:solidFill>
                <a:schemeClr val="accent2"/>
              </a:solidFill>
              <a:latin typeface="Calibri" panose="020F0502020204030204" pitchFamily="34" charset="0"/>
            </a:endParaRPr>
          </a:p>
        </p:txBody>
      </p:sp>
      <p:sp>
        <p:nvSpPr>
          <p:cNvPr id="11" name="Rechteck 10"/>
          <p:cNvSpPr/>
          <p:nvPr/>
        </p:nvSpPr>
        <p:spPr>
          <a:xfrm>
            <a:off x="3061943" y="2492827"/>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smtClean="0">
                <a:solidFill>
                  <a:schemeClr val="accent1"/>
                </a:solidFill>
                <a:latin typeface="Calibri" panose="020F0502020204030204" pitchFamily="34" charset="0"/>
              </a:rPr>
              <a:t>INQA-</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Check</a:t>
            </a:r>
            <a:br>
              <a:rPr lang="de-DE" sz="2000" dirty="0" smtClean="0">
                <a:solidFill>
                  <a:schemeClr val="accent1"/>
                </a:solidFill>
                <a:latin typeface="Calibri" panose="020F0502020204030204" pitchFamily="34" charset="0"/>
              </a:rPr>
            </a:br>
            <a:r>
              <a:rPr lang="de-DE" sz="2000" dirty="0" err="1" smtClean="0">
                <a:solidFill>
                  <a:schemeClr val="accent1"/>
                </a:solidFill>
                <a:latin typeface="Calibri" panose="020F0502020204030204" pitchFamily="34" charset="0"/>
              </a:rPr>
              <a:t>Diversity</a:t>
            </a:r>
            <a:endParaRPr lang="de-DE" sz="2000" dirty="0">
              <a:solidFill>
                <a:schemeClr val="accent1"/>
              </a:solidFill>
              <a:latin typeface="Calibri" panose="020F0502020204030204" pitchFamily="34" charset="0"/>
            </a:endParaRPr>
          </a:p>
        </p:txBody>
      </p:sp>
      <p:sp>
        <p:nvSpPr>
          <p:cNvPr id="12" name="Rechteck 11"/>
          <p:cNvSpPr/>
          <p:nvPr/>
        </p:nvSpPr>
        <p:spPr>
          <a:xfrm>
            <a:off x="4595356" y="2492827"/>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smtClean="0">
                <a:solidFill>
                  <a:schemeClr val="accent1"/>
                </a:solidFill>
                <a:latin typeface="Calibri" panose="020F0502020204030204" pitchFamily="34" charset="0"/>
              </a:rPr>
              <a:t>INQA-</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Check</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Gesund-</a:t>
            </a:r>
          </a:p>
          <a:p>
            <a:pPr>
              <a:defRPr/>
            </a:pPr>
            <a:r>
              <a:rPr lang="de-DE" sz="2000" dirty="0" err="1" smtClean="0">
                <a:solidFill>
                  <a:schemeClr val="accent1"/>
                </a:solidFill>
                <a:latin typeface="Calibri" panose="020F0502020204030204" pitchFamily="34" charset="0"/>
              </a:rPr>
              <a:t>heit</a:t>
            </a:r>
            <a:endParaRPr lang="de-DE" sz="2000" dirty="0">
              <a:solidFill>
                <a:schemeClr val="accent1"/>
              </a:solidFill>
            </a:endParaRPr>
          </a:p>
        </p:txBody>
      </p:sp>
      <p:sp>
        <p:nvSpPr>
          <p:cNvPr id="13" name="Rechteck 12"/>
          <p:cNvSpPr/>
          <p:nvPr/>
        </p:nvSpPr>
        <p:spPr>
          <a:xfrm>
            <a:off x="6080352" y="2492827"/>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smtClean="0">
                <a:solidFill>
                  <a:schemeClr val="accent1"/>
                </a:solidFill>
                <a:latin typeface="Calibri" panose="020F0502020204030204" pitchFamily="34" charset="0"/>
              </a:rPr>
              <a:t>INQA-</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Check</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Wissen +</a:t>
            </a:r>
            <a:br>
              <a:rPr lang="de-DE" sz="2000" dirty="0" smtClean="0">
                <a:solidFill>
                  <a:schemeClr val="accent1"/>
                </a:solidFill>
                <a:latin typeface="Calibri" panose="020F0502020204030204" pitchFamily="34" charset="0"/>
              </a:rPr>
            </a:br>
            <a:r>
              <a:rPr lang="de-DE" sz="2000" dirty="0" err="1" smtClean="0">
                <a:solidFill>
                  <a:schemeClr val="accent1"/>
                </a:solidFill>
                <a:latin typeface="Calibri" panose="020F0502020204030204" pitchFamily="34" charset="0"/>
              </a:rPr>
              <a:t>Kompe</a:t>
            </a:r>
            <a:r>
              <a:rPr lang="de-DE" sz="2000" dirty="0" smtClean="0">
                <a:solidFill>
                  <a:schemeClr val="accent1"/>
                </a:solidFill>
                <a:latin typeface="Calibri" panose="020F0502020204030204" pitchFamily="34" charset="0"/>
              </a:rPr>
              <a:t>-</a:t>
            </a:r>
            <a:br>
              <a:rPr lang="de-DE" sz="2000" dirty="0" smtClean="0">
                <a:solidFill>
                  <a:schemeClr val="accent1"/>
                </a:solidFill>
                <a:latin typeface="Calibri" panose="020F0502020204030204" pitchFamily="34" charset="0"/>
              </a:rPr>
            </a:br>
            <a:r>
              <a:rPr lang="de-DE" sz="2000" dirty="0" err="1" smtClean="0">
                <a:solidFill>
                  <a:schemeClr val="accent1"/>
                </a:solidFill>
                <a:latin typeface="Calibri" panose="020F0502020204030204" pitchFamily="34" charset="0"/>
              </a:rPr>
              <a:t>tenz</a:t>
            </a:r>
            <a:endParaRPr lang="de-DE" sz="2000" dirty="0">
              <a:solidFill>
                <a:schemeClr val="accent1"/>
              </a:solidFill>
              <a:latin typeface="Calibri" panose="020F0502020204030204" pitchFamily="34" charset="0"/>
            </a:endParaRPr>
          </a:p>
        </p:txBody>
      </p:sp>
      <p:sp>
        <p:nvSpPr>
          <p:cNvPr id="14" name="Rechteck 13"/>
          <p:cNvSpPr/>
          <p:nvPr/>
        </p:nvSpPr>
        <p:spPr>
          <a:xfrm>
            <a:off x="1457778" y="4714306"/>
            <a:ext cx="5840186" cy="573087"/>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de-DE" altLang="de-DE" sz="2000" dirty="0" smtClean="0">
                <a:solidFill>
                  <a:schemeClr val="accent2"/>
                </a:solidFill>
                <a:latin typeface="Calibri" panose="020F0502020204030204" pitchFamily="34" charset="0"/>
              </a:rPr>
              <a:t>GDA-</a:t>
            </a:r>
            <a:r>
              <a:rPr lang="de-DE" altLang="de-DE" sz="2000" dirty="0" err="1" smtClean="0">
                <a:solidFill>
                  <a:schemeClr val="accent2"/>
                </a:solidFill>
                <a:latin typeface="Calibri" panose="020F0502020204030204" pitchFamily="34" charset="0"/>
              </a:rPr>
              <a:t>ORGAcheck</a:t>
            </a:r>
            <a:endParaRPr lang="de-DE" altLang="de-DE" sz="2000" dirty="0">
              <a:solidFill>
                <a:schemeClr val="accent2"/>
              </a:solidFill>
              <a:latin typeface="Calibri" panose="020F0502020204030204" pitchFamily="34" charset="0"/>
            </a:endParaRPr>
          </a:p>
        </p:txBody>
      </p:sp>
      <p:sp>
        <p:nvSpPr>
          <p:cNvPr id="15" name="Rechteck 14"/>
          <p:cNvSpPr/>
          <p:nvPr/>
        </p:nvSpPr>
        <p:spPr>
          <a:xfrm>
            <a:off x="1457778" y="5385363"/>
            <a:ext cx="5810250" cy="573087"/>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de-DE" altLang="de-DE" sz="2000" dirty="0" smtClean="0">
                <a:solidFill>
                  <a:schemeClr val="accent2"/>
                </a:solidFill>
                <a:latin typeface="Calibri" panose="020F0502020204030204" pitchFamily="34" charset="0"/>
              </a:rPr>
              <a:t>Weitere Branchen- und Themenchecks</a:t>
            </a:r>
            <a:endParaRPr lang="de-DE" altLang="de-DE" sz="2000" dirty="0">
              <a:solidFill>
                <a:schemeClr val="accent2"/>
              </a:solidFill>
              <a:latin typeface="Calibri" panose="020F0502020204030204" pitchFamily="34" charset="0"/>
            </a:endParaRPr>
          </a:p>
        </p:txBody>
      </p:sp>
      <p:sp>
        <p:nvSpPr>
          <p:cNvPr id="16" name="Rechteck 15"/>
          <p:cNvSpPr/>
          <p:nvPr/>
        </p:nvSpPr>
        <p:spPr>
          <a:xfrm>
            <a:off x="349769" y="6039961"/>
            <a:ext cx="4572000" cy="276999"/>
          </a:xfrm>
          <a:prstGeom prst="rect">
            <a:avLst/>
          </a:prstGeom>
        </p:spPr>
        <p:txBody>
          <a:bodyPr>
            <a:spAutoFit/>
          </a:bodyPr>
          <a:lstStyle/>
          <a:p>
            <a:r>
              <a:rPr lang="de-DE" altLang="de-DE" sz="1200" dirty="0" smtClean="0">
                <a:latin typeface="+mn-lt"/>
              </a:rPr>
              <a:t>Rote Schrift = diese Checks sind fertig </a:t>
            </a:r>
            <a:endParaRPr lang="de-DE" altLang="de-DE" sz="1200" dirty="0">
              <a:latin typeface="+mn-lt"/>
            </a:endParaRPr>
          </a:p>
        </p:txBody>
      </p:sp>
      <p:pic>
        <p:nvPicPr>
          <p:cNvPr id="17" name="Grafik 1"/>
          <p:cNvPicPr>
            <a:picLocks noChangeAspect="1"/>
          </p:cNvPicPr>
          <p:nvPr/>
        </p:nvPicPr>
        <p:blipFill>
          <a:blip r:embed="rId2" cstate="print"/>
          <a:srcRect/>
          <a:stretch>
            <a:fillRect/>
          </a:stretch>
        </p:blipFill>
        <p:spPr bwMode="auto">
          <a:xfrm>
            <a:off x="349769" y="2545661"/>
            <a:ext cx="1228269" cy="1751763"/>
          </a:xfrm>
          <a:prstGeom prst="rect">
            <a:avLst/>
          </a:prstGeom>
          <a:noFill/>
          <a:ln w="9525">
            <a:noFill/>
            <a:miter lim="800000"/>
            <a:headEnd/>
            <a:tailEnd/>
          </a:ln>
        </p:spPr>
      </p:pic>
      <p:pic>
        <p:nvPicPr>
          <p:cNvPr id="18" name="Grafik 7" descr="Titel Check.jpg"/>
          <p:cNvPicPr>
            <a:picLocks noChangeAspect="1"/>
          </p:cNvPicPr>
          <p:nvPr/>
        </p:nvPicPr>
        <p:blipFill>
          <a:blip r:embed="rId3" cstate="print"/>
          <a:srcRect/>
          <a:stretch>
            <a:fillRect/>
          </a:stretch>
        </p:blipFill>
        <p:spPr bwMode="auto">
          <a:xfrm>
            <a:off x="7049180" y="1332079"/>
            <a:ext cx="1267506" cy="1783546"/>
          </a:xfrm>
          <a:prstGeom prst="rect">
            <a:avLst/>
          </a:prstGeom>
          <a:noFill/>
          <a:ln w="9525">
            <a:noFill/>
            <a:miter lim="800000"/>
            <a:headEnd/>
            <a:tailEnd/>
          </a:ln>
        </p:spPr>
      </p:pic>
      <p:sp>
        <p:nvSpPr>
          <p:cNvPr id="19" name="Rechteck 18"/>
          <p:cNvSpPr/>
          <p:nvPr/>
        </p:nvSpPr>
        <p:spPr>
          <a:xfrm>
            <a:off x="4211864" y="2756917"/>
            <a:ext cx="3736975" cy="1812587"/>
          </a:xfrm>
          <a:prstGeom prst="rect">
            <a:avLst/>
          </a:prstGeom>
          <a:solidFill>
            <a:schemeClr val="bg2">
              <a:alpha val="83137"/>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DE" altLang="de-DE" sz="1600" dirty="0" smtClean="0">
              <a:solidFill>
                <a:schemeClr val="accent1"/>
              </a:solidFill>
              <a:latin typeface="Calibri" panose="020F0502020204030204" pitchFamily="34" charset="0"/>
            </a:endParaRPr>
          </a:p>
          <a:p>
            <a:pPr algn="l"/>
            <a:r>
              <a:rPr lang="de-DE" altLang="de-DE" sz="1600" dirty="0" smtClean="0">
                <a:solidFill>
                  <a:schemeClr val="accent1"/>
                </a:solidFill>
                <a:latin typeface="Calibri" panose="020F0502020204030204" pitchFamily="34" charset="0"/>
              </a:rPr>
              <a:t>Alle Instrumente nach:</a:t>
            </a:r>
          </a:p>
          <a:p>
            <a:pPr algn="l"/>
            <a:r>
              <a:rPr lang="de-DE" altLang="de-DE" sz="1600" dirty="0" smtClean="0">
                <a:solidFill>
                  <a:schemeClr val="accent1"/>
                </a:solidFill>
                <a:latin typeface="Calibri" panose="020F0502020204030204" pitchFamily="34" charset="0"/>
              </a:rPr>
              <a:t>	der gleichen Systematik</a:t>
            </a:r>
            <a:br>
              <a:rPr lang="de-DE" altLang="de-DE" sz="1600" dirty="0" smtClean="0">
                <a:solidFill>
                  <a:schemeClr val="accent1"/>
                </a:solidFill>
                <a:latin typeface="Calibri" panose="020F0502020204030204" pitchFamily="34" charset="0"/>
              </a:rPr>
            </a:br>
            <a:r>
              <a:rPr lang="de-DE" altLang="de-DE" sz="1600" dirty="0" smtClean="0">
                <a:solidFill>
                  <a:schemeClr val="accent1"/>
                </a:solidFill>
                <a:latin typeface="Calibri" panose="020F0502020204030204" pitchFamily="34" charset="0"/>
              </a:rPr>
              <a:t>	der gleichen Methodik</a:t>
            </a:r>
          </a:p>
          <a:p>
            <a:pPr algn="l"/>
            <a:r>
              <a:rPr lang="de-DE" altLang="de-DE" sz="1600" dirty="0" smtClean="0">
                <a:solidFill>
                  <a:schemeClr val="accent1"/>
                </a:solidFill>
                <a:latin typeface="Calibri" panose="020F0502020204030204" pitchFamily="34" charset="0"/>
              </a:rPr>
              <a:t>	dem gleichen Aufbau</a:t>
            </a:r>
          </a:p>
          <a:p>
            <a:pPr algn="l"/>
            <a:r>
              <a:rPr lang="de-DE" altLang="de-DE" sz="1600" dirty="0" smtClean="0">
                <a:solidFill>
                  <a:schemeClr val="accent1"/>
                </a:solidFill>
                <a:latin typeface="Calibri" panose="020F0502020204030204" pitchFamily="34" charset="0"/>
              </a:rPr>
              <a:t> 	der gleichen Zielgruppe: KMU</a:t>
            </a:r>
          </a:p>
          <a:p>
            <a:endParaRPr lang="de-DE" altLang="de-DE" dirty="0">
              <a:latin typeface="Calibri" panose="020F0502020204030204" pitchFamily="34" charset="0"/>
            </a:endParaRPr>
          </a:p>
        </p:txBody>
      </p:sp>
      <p:sp>
        <p:nvSpPr>
          <p:cNvPr id="20" name="Pfeil nach rechts 19"/>
          <p:cNvSpPr/>
          <p:nvPr/>
        </p:nvSpPr>
        <p:spPr>
          <a:xfrm>
            <a:off x="4338220" y="3233056"/>
            <a:ext cx="205402" cy="1741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Pfeil nach rechts 20"/>
          <p:cNvSpPr/>
          <p:nvPr/>
        </p:nvSpPr>
        <p:spPr>
          <a:xfrm>
            <a:off x="4338220" y="3483429"/>
            <a:ext cx="205402" cy="1741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Pfeil nach rechts 21"/>
          <p:cNvSpPr/>
          <p:nvPr/>
        </p:nvSpPr>
        <p:spPr>
          <a:xfrm>
            <a:off x="4338220" y="4020794"/>
            <a:ext cx="205402" cy="1741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Pfeil nach rechts 22"/>
          <p:cNvSpPr/>
          <p:nvPr/>
        </p:nvSpPr>
        <p:spPr>
          <a:xfrm>
            <a:off x="4338220" y="3744686"/>
            <a:ext cx="205402" cy="1741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5" name="Gerade Verbindung mit Pfeil 24"/>
          <p:cNvCxnSpPr/>
          <p:nvPr/>
        </p:nvCxnSpPr>
        <p:spPr>
          <a:xfrm flipH="1">
            <a:off x="1596575" y="4194965"/>
            <a:ext cx="809170"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pic>
        <p:nvPicPr>
          <p:cNvPr id="27" name="Picture 84" descr="GDA-ORGA_0708_Seite_01"/>
          <p:cNvPicPr>
            <a:picLocks noChangeAspect="1" noChangeArrowheads="1"/>
          </p:cNvPicPr>
          <p:nvPr/>
        </p:nvPicPr>
        <p:blipFill>
          <a:blip r:embed="rId4" cstate="print"/>
          <a:srcRect/>
          <a:stretch>
            <a:fillRect/>
          </a:stretch>
        </p:blipFill>
        <p:spPr bwMode="auto">
          <a:xfrm>
            <a:off x="523938" y="4389998"/>
            <a:ext cx="1208087" cy="1706562"/>
          </a:xfrm>
          <a:prstGeom prst="rect">
            <a:avLst/>
          </a:prstGeom>
          <a:noFill/>
          <a:ln w="9525">
            <a:solidFill>
              <a:srgbClr val="555555"/>
            </a:solidFill>
            <a:miter lim="800000"/>
            <a:headEnd/>
            <a:tailEnd/>
          </a:ln>
        </p:spPr>
      </p:pic>
      <p:cxnSp>
        <p:nvCxnSpPr>
          <p:cNvPr id="28" name="Gerade Verbindung mit Pfeil 27"/>
          <p:cNvCxnSpPr/>
          <p:nvPr/>
        </p:nvCxnSpPr>
        <p:spPr>
          <a:xfrm flipH="1">
            <a:off x="1596575" y="5018314"/>
            <a:ext cx="809170" cy="0"/>
          </a:xfrm>
          <a:prstGeom prst="straightConnector1">
            <a:avLst/>
          </a:prstGeom>
          <a:ln w="381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lnSpc>
                <a:spcPct val="150000"/>
              </a:lnSpc>
              <a:buNone/>
            </a:pPr>
            <a:r>
              <a:rPr lang="de-DE" sz="2000" dirty="0" smtClean="0">
                <a:latin typeface="+mn-lt"/>
                <a:cs typeface="Calibri" pitchFamily="34" charset="0"/>
              </a:rPr>
              <a:t>Die Offensive Mittelstand ist eine …</a:t>
            </a:r>
          </a:p>
          <a:p>
            <a:pPr lvl="1">
              <a:lnSpc>
                <a:spcPct val="150000"/>
              </a:lnSpc>
            </a:pPr>
            <a:r>
              <a:rPr lang="de-DE" sz="2000" dirty="0" smtClean="0">
                <a:latin typeface="+mn-lt"/>
              </a:rPr>
              <a:t> </a:t>
            </a:r>
            <a:r>
              <a:rPr lang="de-DE" sz="2000" dirty="0" smtClean="0">
                <a:latin typeface="+mn-lt"/>
                <a:cs typeface="Calibri" pitchFamily="34" charset="0"/>
              </a:rPr>
              <a:t>… </a:t>
            </a:r>
            <a:r>
              <a:rPr lang="de-DE" sz="2000" b="1" dirty="0" smtClean="0">
                <a:latin typeface="+mn-lt"/>
                <a:cs typeface="Calibri" pitchFamily="34" charset="0"/>
              </a:rPr>
              <a:t>unabhängige nationale Initiative</a:t>
            </a:r>
            <a:r>
              <a:rPr lang="de-DE" sz="2000" dirty="0" smtClean="0">
                <a:latin typeface="+mn-lt"/>
                <a:cs typeface="Calibri" pitchFamily="34" charset="0"/>
              </a:rPr>
              <a:t>, </a:t>
            </a:r>
          </a:p>
          <a:p>
            <a:pPr lvl="1">
              <a:lnSpc>
                <a:spcPct val="150000"/>
              </a:lnSpc>
            </a:pPr>
            <a:r>
              <a:rPr lang="de-DE" sz="2000" dirty="0" smtClean="0">
                <a:latin typeface="+mn-lt"/>
                <a:cs typeface="Calibri" pitchFamily="34" charset="0"/>
              </a:rPr>
              <a:t> die als </a:t>
            </a:r>
            <a:r>
              <a:rPr lang="de-DE" sz="2000" b="1" dirty="0" smtClean="0">
                <a:latin typeface="+mn-lt"/>
                <a:cs typeface="Calibri" pitchFamily="34" charset="0"/>
              </a:rPr>
              <a:t>eigenständiges Netzwerk unter dem Dach der 			    	Initiative Neue Qualität der Arbeit </a:t>
            </a:r>
            <a:r>
              <a:rPr lang="de-DE" sz="2000" dirty="0" smtClean="0">
                <a:latin typeface="+mn-lt"/>
                <a:cs typeface="Calibri" pitchFamily="34" charset="0"/>
              </a:rPr>
              <a:t>(INQA) wirkt.</a:t>
            </a:r>
          </a:p>
          <a:p>
            <a:pPr lvl="1"/>
            <a:endParaRPr lang="de-DE" sz="2200" dirty="0" smtClean="0"/>
          </a:p>
          <a:p>
            <a:pPr lvl="1"/>
            <a:endParaRPr lang="de-DE" sz="2200" dirty="0" smtClean="0"/>
          </a:p>
          <a:p>
            <a:pPr lvl="1">
              <a:buNone/>
            </a:pPr>
            <a:endParaRPr lang="de-DE" sz="2200" dirty="0" smtClean="0"/>
          </a:p>
          <a:p>
            <a:pPr lvl="1">
              <a:buNone/>
            </a:pPr>
            <a:endParaRPr lang="de-DE" sz="2200" dirty="0" smtClean="0"/>
          </a:p>
          <a:p>
            <a:pPr lvl="1">
              <a:buNone/>
            </a:pPr>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
            </a:r>
            <a:br>
              <a:rPr lang="de-DE" altLang="de-DE" sz="2800" dirty="0" smtClean="0">
                <a:latin typeface="Calibri" panose="020F0502020204030204" pitchFamily="34" charset="0"/>
              </a:rPr>
            </a:br>
            <a:r>
              <a:rPr lang="de-DE" altLang="de-DE" sz="2800" dirty="0" smtClean="0">
                <a:latin typeface="Calibri" panose="020F0502020204030204" pitchFamily="34" charset="0"/>
              </a:rPr>
              <a:t>2. Die Offensive Mittelstand – ein Überblick</a:t>
            </a:r>
            <a:r>
              <a:rPr lang="de-DE" altLang="de-DE" sz="2000" dirty="0" smtClean="0">
                <a:latin typeface="Calibri" panose="020F0502020204030204" pitchFamily="34" charset="0"/>
              </a:rPr>
              <a:t/>
            </a:r>
            <a:br>
              <a:rPr lang="de-DE" altLang="de-DE" sz="2000" dirty="0" smtClean="0">
                <a:latin typeface="Calibri" panose="020F0502020204030204" pitchFamily="34" charset="0"/>
              </a:rPr>
            </a:br>
            <a:endParaRPr lang="de-DE"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7</a:t>
            </a:fld>
            <a:endParaRPr lang="de-DE" dirty="0"/>
          </a:p>
        </p:txBody>
      </p:sp>
      <p:sp>
        <p:nvSpPr>
          <p:cNvPr id="7" name="Rechteck 6"/>
          <p:cNvSpPr/>
          <p:nvPr/>
        </p:nvSpPr>
        <p:spPr>
          <a:xfrm>
            <a:off x="2286000" y="3013502"/>
            <a:ext cx="4572000" cy="461665"/>
          </a:xfrm>
          <a:prstGeom prst="rect">
            <a:avLst/>
          </a:prstGeom>
        </p:spPr>
        <p:txBody>
          <a:bodyPr>
            <a:spAutoFit/>
          </a:bodyPr>
          <a:lstStyle/>
          <a:p>
            <a:pPr>
              <a:spcBef>
                <a:spcPct val="60000"/>
              </a:spcBef>
              <a:spcAft>
                <a:spcPct val="10000"/>
              </a:spcAft>
              <a:defRPr/>
            </a:pPr>
            <a:endParaRPr lang="de-DE" dirty="0" smtClean="0">
              <a:latin typeface="Calibri" pitchFamily="34" charset="0"/>
              <a:cs typeface="Calibri" pitchFamily="34" charset="0"/>
            </a:endParaRPr>
          </a:p>
        </p:txBody>
      </p:sp>
      <p:sp>
        <p:nvSpPr>
          <p:cNvPr id="8" name="Text Box 14"/>
          <p:cNvSpPr txBox="1">
            <a:spLocks noChangeArrowheads="1"/>
          </p:cNvSpPr>
          <p:nvPr/>
        </p:nvSpPr>
        <p:spPr bwMode="auto">
          <a:xfrm>
            <a:off x="723621" y="3667737"/>
            <a:ext cx="8055253" cy="707886"/>
          </a:xfrm>
          <a:prstGeom prst="rect">
            <a:avLst/>
          </a:prstGeom>
          <a:solidFill>
            <a:schemeClr val="tx2">
              <a:lumMod val="85000"/>
            </a:schemeClr>
          </a:solidFill>
          <a:ln w="9525">
            <a:noFill/>
            <a:miter lim="800000"/>
            <a:headEnd/>
            <a:tailEnd/>
          </a:ln>
        </p:spPr>
        <p:txBody>
          <a:bodyPr wrap="square">
            <a:spAutoFit/>
          </a:bodyPr>
          <a:lstStyle/>
          <a:p>
            <a:pPr marL="4208463" indent="-4208463" algn="l" eaLnBrk="0" hangingPunct="0">
              <a:spcBef>
                <a:spcPct val="60000"/>
              </a:spcBef>
              <a:spcAft>
                <a:spcPct val="10000"/>
              </a:spcAft>
              <a:defRPr/>
            </a:pPr>
            <a:r>
              <a:rPr lang="de-DE" sz="2000" b="1" dirty="0" smtClean="0">
                <a:latin typeface="Calibri" pitchFamily="34" charset="0"/>
                <a:cs typeface="Calibri" pitchFamily="34" charset="0"/>
              </a:rPr>
              <a:t>Ziel der Offensive Mittelstand: 	</a:t>
            </a:r>
            <a:r>
              <a:rPr lang="de-DE" sz="2000" dirty="0" smtClean="0">
                <a:latin typeface="Calibri" pitchFamily="34" charset="0"/>
                <a:cs typeface="Calibri" pitchFamily="34" charset="0"/>
              </a:rPr>
              <a:t>Unterstützung und Stärkung des Mittelstands in Deutschland!</a:t>
            </a:r>
          </a:p>
        </p:txBody>
      </p:sp>
      <p:sp>
        <p:nvSpPr>
          <p:cNvPr id="10" name="Text Box 14"/>
          <p:cNvSpPr txBox="1">
            <a:spLocks noChangeArrowheads="1"/>
          </p:cNvSpPr>
          <p:nvPr/>
        </p:nvSpPr>
        <p:spPr bwMode="auto">
          <a:xfrm>
            <a:off x="723622" y="4606777"/>
            <a:ext cx="8055253" cy="1015663"/>
          </a:xfrm>
          <a:prstGeom prst="rect">
            <a:avLst/>
          </a:prstGeom>
          <a:solidFill>
            <a:schemeClr val="tx2">
              <a:lumMod val="85000"/>
            </a:schemeClr>
          </a:solidFill>
          <a:ln w="9525">
            <a:noFill/>
            <a:miter lim="800000"/>
            <a:headEnd/>
            <a:tailEnd/>
          </a:ln>
        </p:spPr>
        <p:txBody>
          <a:bodyPr wrap="square">
            <a:spAutoFit/>
          </a:bodyPr>
          <a:lstStyle/>
          <a:p>
            <a:pPr marL="4208463" indent="-4208463" algn="l" eaLnBrk="0" hangingPunct="0">
              <a:spcBef>
                <a:spcPct val="60000"/>
              </a:spcBef>
              <a:spcAft>
                <a:spcPct val="10000"/>
              </a:spcAft>
              <a:defRPr/>
            </a:pPr>
            <a:r>
              <a:rPr lang="de-DE" sz="2000" b="1" dirty="0" smtClean="0">
                <a:latin typeface="Calibri" pitchFamily="34" charset="0"/>
                <a:cs typeface="Calibri" pitchFamily="34" charset="0"/>
              </a:rPr>
              <a:t>Philosophie der Offensive Mittelstand:</a:t>
            </a:r>
            <a:r>
              <a:rPr lang="de-DE" sz="2000" dirty="0">
                <a:latin typeface="Calibri" pitchFamily="34" charset="0"/>
                <a:cs typeface="Calibri" pitchFamily="34" charset="0"/>
              </a:rPr>
              <a:t>	</a:t>
            </a:r>
            <a:r>
              <a:rPr lang="de-DE" sz="2000" dirty="0" smtClean="0">
                <a:latin typeface="Calibri" pitchFamily="34" charset="0"/>
                <a:cs typeface="Calibri" pitchFamily="34" charset="0"/>
              </a:rPr>
              <a:t>Der Mittelstand und seine 		       Partner kümmern sich selbst um Verbesserungen!</a:t>
            </a: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11. Weiterführende Instrumente, die mit </a:t>
            </a:r>
            <a:br>
              <a:rPr lang="de-DE" altLang="de-DE" sz="2800" dirty="0" smtClean="0">
                <a:latin typeface="Calibri" panose="020F0502020204030204" pitchFamily="34" charset="0"/>
              </a:rPr>
            </a:br>
            <a:r>
              <a:rPr lang="de-DE" altLang="de-DE" sz="2800" dirty="0" smtClean="0">
                <a:latin typeface="Calibri" panose="020F0502020204030204" pitchFamily="34" charset="0"/>
              </a:rPr>
              <a:t>	dem Check verbunden sind</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Mittelstand - 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70</a:t>
            </a:fld>
            <a:endParaRPr lang="de-DE" dirty="0"/>
          </a:p>
        </p:txBody>
      </p:sp>
      <p:sp>
        <p:nvSpPr>
          <p:cNvPr id="8" name="Richtungspfeil 7"/>
          <p:cNvSpPr/>
          <p:nvPr/>
        </p:nvSpPr>
        <p:spPr>
          <a:xfrm rot="16200000">
            <a:off x="3873500" y="-1082905"/>
            <a:ext cx="1079500" cy="5829300"/>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r>
              <a:rPr lang="de-DE" altLang="de-DE" sz="2000" dirty="0" smtClean="0">
                <a:solidFill>
                  <a:schemeClr val="bg1"/>
                </a:solidFill>
                <a:latin typeface="Calibri" panose="020F0502020204030204" pitchFamily="34" charset="0"/>
              </a:rPr>
              <a:t>INQA-Unternehmenscheck „Guter Mittelstand“</a:t>
            </a:r>
            <a:endParaRPr lang="de-DE" altLang="de-DE" sz="2000" dirty="0">
              <a:solidFill>
                <a:schemeClr val="bg1"/>
              </a:solidFill>
              <a:latin typeface="Calibri" panose="020F0502020204030204" pitchFamily="34" charset="0"/>
            </a:endParaRPr>
          </a:p>
        </p:txBody>
      </p:sp>
      <p:sp>
        <p:nvSpPr>
          <p:cNvPr id="10" name="Rechteck 9"/>
          <p:cNvSpPr/>
          <p:nvPr/>
        </p:nvSpPr>
        <p:spPr>
          <a:xfrm>
            <a:off x="1487714" y="2481941"/>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de-DE" altLang="de-DE" sz="2000" dirty="0" smtClean="0">
                <a:solidFill>
                  <a:schemeClr val="accent2"/>
                </a:solidFill>
                <a:latin typeface="Calibri" panose="020F0502020204030204" pitchFamily="34" charset="0"/>
              </a:rPr>
              <a:t>INQA-</a:t>
            </a:r>
            <a:br>
              <a:rPr lang="de-DE" altLang="de-DE" sz="2000" dirty="0" smtClean="0">
                <a:solidFill>
                  <a:schemeClr val="accent2"/>
                </a:solidFill>
                <a:latin typeface="Calibri" panose="020F0502020204030204" pitchFamily="34" charset="0"/>
              </a:rPr>
            </a:br>
            <a:r>
              <a:rPr lang="de-DE" altLang="de-DE" sz="2000" dirty="0" smtClean="0">
                <a:solidFill>
                  <a:schemeClr val="accent2"/>
                </a:solidFill>
                <a:latin typeface="Calibri" panose="020F0502020204030204" pitchFamily="34" charset="0"/>
              </a:rPr>
              <a:t>Check</a:t>
            </a:r>
            <a:br>
              <a:rPr lang="de-DE" altLang="de-DE" sz="2000" dirty="0" smtClean="0">
                <a:solidFill>
                  <a:schemeClr val="accent2"/>
                </a:solidFill>
                <a:latin typeface="Calibri" panose="020F0502020204030204" pitchFamily="34" charset="0"/>
              </a:rPr>
            </a:br>
            <a:r>
              <a:rPr lang="de-DE" altLang="de-DE" sz="2000" dirty="0" smtClean="0">
                <a:solidFill>
                  <a:schemeClr val="accent2"/>
                </a:solidFill>
                <a:latin typeface="Calibri" panose="020F0502020204030204" pitchFamily="34" charset="0"/>
              </a:rPr>
              <a:t>Personal-</a:t>
            </a:r>
            <a:br>
              <a:rPr lang="de-DE" altLang="de-DE" sz="2000" dirty="0" smtClean="0">
                <a:solidFill>
                  <a:schemeClr val="accent2"/>
                </a:solidFill>
                <a:latin typeface="Calibri" panose="020F0502020204030204" pitchFamily="34" charset="0"/>
              </a:rPr>
            </a:br>
            <a:r>
              <a:rPr lang="de-DE" altLang="de-DE" sz="2000" dirty="0" err="1" smtClean="0">
                <a:solidFill>
                  <a:schemeClr val="accent2"/>
                </a:solidFill>
                <a:latin typeface="Calibri" panose="020F0502020204030204" pitchFamily="34" charset="0"/>
              </a:rPr>
              <a:t>führung</a:t>
            </a:r>
            <a:endParaRPr lang="de-DE" altLang="de-DE" sz="2000" dirty="0">
              <a:solidFill>
                <a:schemeClr val="accent2"/>
              </a:solidFill>
              <a:latin typeface="Calibri" panose="020F0502020204030204" pitchFamily="34" charset="0"/>
            </a:endParaRPr>
          </a:p>
        </p:txBody>
      </p:sp>
      <p:sp>
        <p:nvSpPr>
          <p:cNvPr id="11" name="Rechteck 10"/>
          <p:cNvSpPr/>
          <p:nvPr/>
        </p:nvSpPr>
        <p:spPr>
          <a:xfrm>
            <a:off x="3061943" y="2492827"/>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smtClean="0">
                <a:solidFill>
                  <a:schemeClr val="accent1"/>
                </a:solidFill>
                <a:latin typeface="Calibri" panose="020F0502020204030204" pitchFamily="34" charset="0"/>
              </a:rPr>
              <a:t>INQA-</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Check</a:t>
            </a:r>
            <a:br>
              <a:rPr lang="de-DE" sz="2000" dirty="0" smtClean="0">
                <a:solidFill>
                  <a:schemeClr val="accent1"/>
                </a:solidFill>
                <a:latin typeface="Calibri" panose="020F0502020204030204" pitchFamily="34" charset="0"/>
              </a:rPr>
            </a:br>
            <a:r>
              <a:rPr lang="de-DE" sz="2000" dirty="0" err="1" smtClean="0">
                <a:solidFill>
                  <a:schemeClr val="accent1"/>
                </a:solidFill>
                <a:latin typeface="Calibri" panose="020F0502020204030204" pitchFamily="34" charset="0"/>
              </a:rPr>
              <a:t>Diversity</a:t>
            </a:r>
            <a:endParaRPr lang="de-DE" sz="2000" dirty="0">
              <a:solidFill>
                <a:schemeClr val="accent1"/>
              </a:solidFill>
              <a:latin typeface="Calibri" panose="020F0502020204030204" pitchFamily="34" charset="0"/>
            </a:endParaRPr>
          </a:p>
        </p:txBody>
      </p:sp>
      <p:sp>
        <p:nvSpPr>
          <p:cNvPr id="12" name="Rechteck 11"/>
          <p:cNvSpPr/>
          <p:nvPr/>
        </p:nvSpPr>
        <p:spPr>
          <a:xfrm>
            <a:off x="4595356" y="2492827"/>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smtClean="0">
                <a:solidFill>
                  <a:schemeClr val="accent1"/>
                </a:solidFill>
                <a:latin typeface="Calibri" panose="020F0502020204030204" pitchFamily="34" charset="0"/>
              </a:rPr>
              <a:t>INQA-</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Check</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Gesund-</a:t>
            </a:r>
          </a:p>
          <a:p>
            <a:pPr>
              <a:defRPr/>
            </a:pPr>
            <a:r>
              <a:rPr lang="de-DE" sz="2000" dirty="0" err="1" smtClean="0">
                <a:solidFill>
                  <a:schemeClr val="accent1"/>
                </a:solidFill>
                <a:latin typeface="Calibri" panose="020F0502020204030204" pitchFamily="34" charset="0"/>
              </a:rPr>
              <a:t>heit</a:t>
            </a:r>
            <a:endParaRPr lang="de-DE" sz="2000" dirty="0">
              <a:solidFill>
                <a:schemeClr val="accent1"/>
              </a:solidFill>
            </a:endParaRPr>
          </a:p>
        </p:txBody>
      </p:sp>
      <p:sp>
        <p:nvSpPr>
          <p:cNvPr id="13" name="Rechteck 12"/>
          <p:cNvSpPr/>
          <p:nvPr/>
        </p:nvSpPr>
        <p:spPr>
          <a:xfrm>
            <a:off x="6080352" y="2492827"/>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smtClean="0">
                <a:solidFill>
                  <a:schemeClr val="accent1"/>
                </a:solidFill>
                <a:latin typeface="Calibri" panose="020F0502020204030204" pitchFamily="34" charset="0"/>
              </a:rPr>
              <a:t>INQA-</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Check</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Wissen +</a:t>
            </a:r>
            <a:br>
              <a:rPr lang="de-DE" sz="2000" dirty="0" smtClean="0">
                <a:solidFill>
                  <a:schemeClr val="accent1"/>
                </a:solidFill>
                <a:latin typeface="Calibri" panose="020F0502020204030204" pitchFamily="34" charset="0"/>
              </a:rPr>
            </a:br>
            <a:r>
              <a:rPr lang="de-DE" sz="2000" dirty="0" err="1" smtClean="0">
                <a:solidFill>
                  <a:schemeClr val="accent1"/>
                </a:solidFill>
                <a:latin typeface="Calibri" panose="020F0502020204030204" pitchFamily="34" charset="0"/>
              </a:rPr>
              <a:t>Kompe</a:t>
            </a:r>
            <a:r>
              <a:rPr lang="de-DE" sz="2000" dirty="0" smtClean="0">
                <a:solidFill>
                  <a:schemeClr val="accent1"/>
                </a:solidFill>
                <a:latin typeface="Calibri" panose="020F0502020204030204" pitchFamily="34" charset="0"/>
              </a:rPr>
              <a:t>-</a:t>
            </a:r>
            <a:br>
              <a:rPr lang="de-DE" sz="2000" dirty="0" smtClean="0">
                <a:solidFill>
                  <a:schemeClr val="accent1"/>
                </a:solidFill>
                <a:latin typeface="Calibri" panose="020F0502020204030204" pitchFamily="34" charset="0"/>
              </a:rPr>
            </a:br>
            <a:r>
              <a:rPr lang="de-DE" sz="2000" dirty="0" err="1" smtClean="0">
                <a:solidFill>
                  <a:schemeClr val="accent1"/>
                </a:solidFill>
                <a:latin typeface="Calibri" panose="020F0502020204030204" pitchFamily="34" charset="0"/>
              </a:rPr>
              <a:t>tenz</a:t>
            </a:r>
            <a:endParaRPr lang="de-DE" sz="2000" dirty="0">
              <a:solidFill>
                <a:schemeClr val="accent1"/>
              </a:solidFill>
              <a:latin typeface="Calibri" panose="020F0502020204030204" pitchFamily="34" charset="0"/>
            </a:endParaRPr>
          </a:p>
        </p:txBody>
      </p:sp>
      <p:sp>
        <p:nvSpPr>
          <p:cNvPr id="14" name="Rechteck 13"/>
          <p:cNvSpPr/>
          <p:nvPr/>
        </p:nvSpPr>
        <p:spPr>
          <a:xfrm>
            <a:off x="1457778" y="4714306"/>
            <a:ext cx="5840186" cy="573087"/>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de-DE" altLang="de-DE" sz="2000" dirty="0" smtClean="0">
                <a:solidFill>
                  <a:srgbClr val="C00000"/>
                </a:solidFill>
                <a:latin typeface="Calibri" panose="020F0502020204030204" pitchFamily="34" charset="0"/>
              </a:rPr>
              <a:t>GDA-</a:t>
            </a:r>
            <a:r>
              <a:rPr lang="de-DE" altLang="de-DE" sz="2000" dirty="0" err="1" smtClean="0">
                <a:solidFill>
                  <a:srgbClr val="C00000"/>
                </a:solidFill>
                <a:latin typeface="Calibri" panose="020F0502020204030204" pitchFamily="34" charset="0"/>
              </a:rPr>
              <a:t>ORGAcheck</a:t>
            </a:r>
            <a:endParaRPr lang="de-DE" altLang="de-DE" sz="2000" dirty="0">
              <a:solidFill>
                <a:srgbClr val="C00000"/>
              </a:solidFill>
              <a:latin typeface="Calibri" panose="020F0502020204030204" pitchFamily="34" charset="0"/>
            </a:endParaRPr>
          </a:p>
        </p:txBody>
      </p:sp>
      <p:sp>
        <p:nvSpPr>
          <p:cNvPr id="15" name="Rechteck 14"/>
          <p:cNvSpPr/>
          <p:nvPr/>
        </p:nvSpPr>
        <p:spPr>
          <a:xfrm>
            <a:off x="1457778" y="5385363"/>
            <a:ext cx="5810250" cy="573087"/>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de-DE" altLang="de-DE" sz="2000" dirty="0" smtClean="0">
                <a:solidFill>
                  <a:srgbClr val="C00000"/>
                </a:solidFill>
                <a:latin typeface="Calibri" panose="020F0502020204030204" pitchFamily="34" charset="0"/>
              </a:rPr>
              <a:t>Weitere Branchen- und Themenchecks</a:t>
            </a:r>
            <a:endParaRPr lang="de-DE" altLang="de-DE" sz="2000" dirty="0">
              <a:solidFill>
                <a:srgbClr val="C00000"/>
              </a:solidFill>
              <a:latin typeface="Calibri" panose="020F0502020204030204" pitchFamily="34" charset="0"/>
            </a:endParaRPr>
          </a:p>
        </p:txBody>
      </p:sp>
      <p:sp>
        <p:nvSpPr>
          <p:cNvPr id="16" name="Rechteck 15"/>
          <p:cNvSpPr/>
          <p:nvPr/>
        </p:nvSpPr>
        <p:spPr>
          <a:xfrm>
            <a:off x="349769" y="6039961"/>
            <a:ext cx="4572000" cy="276999"/>
          </a:xfrm>
          <a:prstGeom prst="rect">
            <a:avLst/>
          </a:prstGeom>
        </p:spPr>
        <p:txBody>
          <a:bodyPr>
            <a:spAutoFit/>
          </a:bodyPr>
          <a:lstStyle/>
          <a:p>
            <a:r>
              <a:rPr lang="de-DE" altLang="de-DE" sz="1200" dirty="0" smtClean="0">
                <a:latin typeface="+mn-lt"/>
              </a:rPr>
              <a:t>Rote Schrift = diese Checks sind fertig </a:t>
            </a:r>
            <a:endParaRPr lang="de-DE" altLang="de-DE" sz="1200" dirty="0">
              <a:latin typeface="+mn-lt"/>
            </a:endParaRPr>
          </a:p>
        </p:txBody>
      </p:sp>
      <p:pic>
        <p:nvPicPr>
          <p:cNvPr id="17" name="Grafik 1"/>
          <p:cNvPicPr>
            <a:picLocks noChangeAspect="1"/>
          </p:cNvPicPr>
          <p:nvPr/>
        </p:nvPicPr>
        <p:blipFill>
          <a:blip r:embed="rId2" cstate="print"/>
          <a:srcRect/>
          <a:stretch>
            <a:fillRect/>
          </a:stretch>
        </p:blipFill>
        <p:spPr bwMode="auto">
          <a:xfrm>
            <a:off x="349769" y="2508516"/>
            <a:ext cx="1228269" cy="1751763"/>
          </a:xfrm>
          <a:prstGeom prst="rect">
            <a:avLst/>
          </a:prstGeom>
          <a:noFill/>
          <a:ln w="9525">
            <a:noFill/>
            <a:miter lim="800000"/>
            <a:headEnd/>
            <a:tailEnd/>
          </a:ln>
        </p:spPr>
      </p:pic>
      <p:pic>
        <p:nvPicPr>
          <p:cNvPr id="18" name="Grafik 7" descr="Titel Check.jpg"/>
          <p:cNvPicPr>
            <a:picLocks noChangeAspect="1"/>
          </p:cNvPicPr>
          <p:nvPr/>
        </p:nvPicPr>
        <p:blipFill>
          <a:blip r:embed="rId3" cstate="print"/>
          <a:srcRect/>
          <a:stretch>
            <a:fillRect/>
          </a:stretch>
        </p:blipFill>
        <p:spPr bwMode="auto">
          <a:xfrm>
            <a:off x="7049180" y="1353851"/>
            <a:ext cx="1247655" cy="1755614"/>
          </a:xfrm>
          <a:prstGeom prst="rect">
            <a:avLst/>
          </a:prstGeom>
          <a:noFill/>
          <a:ln w="9525">
            <a:noFill/>
            <a:miter lim="800000"/>
            <a:headEnd/>
            <a:tailEnd/>
          </a:ln>
        </p:spPr>
      </p:pic>
      <p:sp>
        <p:nvSpPr>
          <p:cNvPr id="19" name="Rechteck 18"/>
          <p:cNvSpPr/>
          <p:nvPr/>
        </p:nvSpPr>
        <p:spPr>
          <a:xfrm>
            <a:off x="1232351" y="3242238"/>
            <a:ext cx="6246812" cy="2716212"/>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de-DE" altLang="de-DE" sz="1600" b="0" dirty="0" smtClean="0">
                <a:solidFill>
                  <a:schemeClr val="accent1"/>
                </a:solidFill>
              </a:rPr>
              <a:t>CASA-bauen</a:t>
            </a:r>
          </a:p>
          <a:p>
            <a:pPr algn="l"/>
            <a:r>
              <a:rPr lang="de-DE" altLang="de-DE" sz="1600" b="0" dirty="0" smtClean="0">
                <a:solidFill>
                  <a:schemeClr val="accent1"/>
                </a:solidFill>
              </a:rPr>
              <a:t>Check „Gute </a:t>
            </a:r>
            <a:br>
              <a:rPr lang="de-DE" altLang="de-DE" sz="1600" b="0" dirty="0" smtClean="0">
                <a:solidFill>
                  <a:schemeClr val="accent1"/>
                </a:solidFill>
              </a:rPr>
            </a:br>
            <a:r>
              <a:rPr lang="de-DE" altLang="de-DE" sz="1600" b="0" dirty="0" smtClean="0">
                <a:solidFill>
                  <a:schemeClr val="accent1"/>
                </a:solidFill>
              </a:rPr>
              <a:t>Büroarbeit“ </a:t>
            </a:r>
          </a:p>
          <a:p>
            <a:pPr algn="l"/>
            <a:endParaRPr lang="de-DE" altLang="de-DE" sz="1600" b="0" dirty="0" smtClean="0">
              <a:solidFill>
                <a:schemeClr val="accent1"/>
              </a:solidFill>
            </a:endParaRPr>
          </a:p>
          <a:p>
            <a:pPr algn="l"/>
            <a:endParaRPr lang="de-DE" sz="1600" b="0" dirty="0" smtClean="0">
              <a:solidFill>
                <a:schemeClr val="accent1"/>
              </a:solidFill>
            </a:endParaRPr>
          </a:p>
          <a:p>
            <a:pPr algn="l"/>
            <a:endParaRPr lang="de-DE" sz="1600" b="0" dirty="0" smtClean="0">
              <a:solidFill>
                <a:schemeClr val="accent1"/>
              </a:solidFill>
            </a:endParaRPr>
          </a:p>
          <a:p>
            <a:pPr algn="l"/>
            <a:endParaRPr lang="de-DE" sz="1600" b="0" dirty="0" smtClean="0">
              <a:solidFill>
                <a:schemeClr val="accent1"/>
              </a:solidFill>
            </a:endParaRPr>
          </a:p>
          <a:p>
            <a:r>
              <a:rPr lang="de-DE" sz="1600" dirty="0" smtClean="0">
                <a:solidFill>
                  <a:schemeClr val="accent1"/>
                </a:solidFill>
              </a:rPr>
              <a:t>Weitere Branchen-und Themenchecks</a:t>
            </a:r>
            <a:endParaRPr lang="de-DE" sz="1600" dirty="0">
              <a:solidFill>
                <a:schemeClr val="accent1"/>
              </a:solidFill>
            </a:endParaRPr>
          </a:p>
        </p:txBody>
      </p:sp>
      <p:pic>
        <p:nvPicPr>
          <p:cNvPr id="20" name="Grafik 9" descr="Foto.TIF"/>
          <p:cNvPicPr>
            <a:picLocks noChangeAspect="1"/>
          </p:cNvPicPr>
          <p:nvPr/>
        </p:nvPicPr>
        <p:blipFill>
          <a:blip r:embed="rId4" cstate="print"/>
          <a:srcRect/>
          <a:stretch>
            <a:fillRect/>
          </a:stretch>
        </p:blipFill>
        <p:spPr bwMode="auto">
          <a:xfrm>
            <a:off x="3911143" y="3352231"/>
            <a:ext cx="1368425" cy="1935162"/>
          </a:xfrm>
          <a:prstGeom prst="rect">
            <a:avLst/>
          </a:prstGeom>
          <a:noFill/>
          <a:ln w="9525">
            <a:noFill/>
            <a:miter lim="800000"/>
            <a:headEnd/>
            <a:tailEnd/>
          </a:ln>
        </p:spPr>
      </p:pic>
      <p:pic>
        <p:nvPicPr>
          <p:cNvPr id="21" name="Grafik 10" descr="Titel.jpg"/>
          <p:cNvPicPr>
            <a:picLocks noChangeAspect="1"/>
          </p:cNvPicPr>
          <p:nvPr/>
        </p:nvPicPr>
        <p:blipFill>
          <a:blip r:embed="rId5" cstate="print"/>
          <a:srcRect/>
          <a:stretch>
            <a:fillRect/>
          </a:stretch>
        </p:blipFill>
        <p:spPr bwMode="auto">
          <a:xfrm>
            <a:off x="5385821" y="3352231"/>
            <a:ext cx="1389062" cy="1974850"/>
          </a:xfrm>
          <a:prstGeom prst="rect">
            <a:avLst/>
          </a:prstGeom>
          <a:noFill/>
          <a:ln w="9525">
            <a:noFill/>
            <a:miter lim="800000"/>
            <a:headEnd/>
            <a:tailEnd/>
          </a:ln>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11. Weiterführende Instrumente, die mit </a:t>
            </a:r>
            <a:br>
              <a:rPr lang="de-DE" altLang="de-DE" sz="2800" dirty="0" smtClean="0">
                <a:latin typeface="Calibri" panose="020F0502020204030204" pitchFamily="34" charset="0"/>
              </a:rPr>
            </a:br>
            <a:r>
              <a:rPr lang="de-DE" altLang="de-DE" sz="2800" dirty="0" smtClean="0">
                <a:latin typeface="Calibri" panose="020F0502020204030204" pitchFamily="34" charset="0"/>
              </a:rPr>
              <a:t>	dem Check verbunden sind</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Mittelstand - 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71</a:t>
            </a:fld>
            <a:endParaRPr lang="de-DE" dirty="0"/>
          </a:p>
        </p:txBody>
      </p:sp>
      <p:sp>
        <p:nvSpPr>
          <p:cNvPr id="8" name="Richtungspfeil 7"/>
          <p:cNvSpPr/>
          <p:nvPr/>
        </p:nvSpPr>
        <p:spPr>
          <a:xfrm rot="16200000">
            <a:off x="3873500" y="-1082905"/>
            <a:ext cx="1079500" cy="5829300"/>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r>
              <a:rPr lang="de-DE" altLang="de-DE" sz="2000" dirty="0" smtClean="0">
                <a:solidFill>
                  <a:schemeClr val="bg1"/>
                </a:solidFill>
                <a:latin typeface="Calibri" panose="020F0502020204030204" pitchFamily="34" charset="0"/>
              </a:rPr>
              <a:t>INQA-Unternehmenscheck „Guter Mittelstand“</a:t>
            </a:r>
            <a:endParaRPr lang="de-DE" altLang="de-DE" sz="2000" dirty="0">
              <a:solidFill>
                <a:schemeClr val="bg1"/>
              </a:solidFill>
              <a:latin typeface="Calibri" panose="020F0502020204030204" pitchFamily="34" charset="0"/>
            </a:endParaRPr>
          </a:p>
        </p:txBody>
      </p:sp>
      <p:sp>
        <p:nvSpPr>
          <p:cNvPr id="10" name="Rechteck 9"/>
          <p:cNvSpPr/>
          <p:nvPr/>
        </p:nvSpPr>
        <p:spPr>
          <a:xfrm>
            <a:off x="1487714" y="2481941"/>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de-DE" altLang="de-DE" sz="2000" dirty="0" smtClean="0">
                <a:solidFill>
                  <a:schemeClr val="accent2"/>
                </a:solidFill>
                <a:latin typeface="Calibri" panose="020F0502020204030204" pitchFamily="34" charset="0"/>
              </a:rPr>
              <a:t>INQA-</a:t>
            </a:r>
            <a:br>
              <a:rPr lang="de-DE" altLang="de-DE" sz="2000" dirty="0" smtClean="0">
                <a:solidFill>
                  <a:schemeClr val="accent2"/>
                </a:solidFill>
                <a:latin typeface="Calibri" panose="020F0502020204030204" pitchFamily="34" charset="0"/>
              </a:rPr>
            </a:br>
            <a:r>
              <a:rPr lang="de-DE" altLang="de-DE" sz="2000" dirty="0" smtClean="0">
                <a:solidFill>
                  <a:schemeClr val="accent2"/>
                </a:solidFill>
                <a:latin typeface="Calibri" panose="020F0502020204030204" pitchFamily="34" charset="0"/>
              </a:rPr>
              <a:t>Check</a:t>
            </a:r>
            <a:br>
              <a:rPr lang="de-DE" altLang="de-DE" sz="2000" dirty="0" smtClean="0">
                <a:solidFill>
                  <a:schemeClr val="accent2"/>
                </a:solidFill>
                <a:latin typeface="Calibri" panose="020F0502020204030204" pitchFamily="34" charset="0"/>
              </a:rPr>
            </a:br>
            <a:r>
              <a:rPr lang="de-DE" altLang="de-DE" sz="2000" dirty="0" smtClean="0">
                <a:solidFill>
                  <a:schemeClr val="accent2"/>
                </a:solidFill>
                <a:latin typeface="Calibri" panose="020F0502020204030204" pitchFamily="34" charset="0"/>
              </a:rPr>
              <a:t>Personal-</a:t>
            </a:r>
            <a:br>
              <a:rPr lang="de-DE" altLang="de-DE" sz="2000" dirty="0" smtClean="0">
                <a:solidFill>
                  <a:schemeClr val="accent2"/>
                </a:solidFill>
                <a:latin typeface="Calibri" panose="020F0502020204030204" pitchFamily="34" charset="0"/>
              </a:rPr>
            </a:br>
            <a:r>
              <a:rPr lang="de-DE" altLang="de-DE" sz="2000" dirty="0" err="1" smtClean="0">
                <a:solidFill>
                  <a:schemeClr val="accent2"/>
                </a:solidFill>
                <a:latin typeface="Calibri" panose="020F0502020204030204" pitchFamily="34" charset="0"/>
              </a:rPr>
              <a:t>führung</a:t>
            </a:r>
            <a:endParaRPr lang="de-DE" altLang="de-DE" sz="2000" dirty="0">
              <a:solidFill>
                <a:schemeClr val="accent2"/>
              </a:solidFill>
              <a:latin typeface="Calibri" panose="020F0502020204030204" pitchFamily="34" charset="0"/>
            </a:endParaRPr>
          </a:p>
        </p:txBody>
      </p:sp>
      <p:sp>
        <p:nvSpPr>
          <p:cNvPr id="11" name="Rechteck 10"/>
          <p:cNvSpPr/>
          <p:nvPr/>
        </p:nvSpPr>
        <p:spPr>
          <a:xfrm>
            <a:off x="3061943" y="2492827"/>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smtClean="0">
                <a:solidFill>
                  <a:schemeClr val="accent1"/>
                </a:solidFill>
                <a:latin typeface="Calibri" panose="020F0502020204030204" pitchFamily="34" charset="0"/>
              </a:rPr>
              <a:t>INQA-</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Check</a:t>
            </a:r>
            <a:br>
              <a:rPr lang="de-DE" sz="2000" dirty="0" smtClean="0">
                <a:solidFill>
                  <a:schemeClr val="accent1"/>
                </a:solidFill>
                <a:latin typeface="Calibri" panose="020F0502020204030204" pitchFamily="34" charset="0"/>
              </a:rPr>
            </a:br>
            <a:r>
              <a:rPr lang="de-DE" sz="2000" dirty="0" err="1" smtClean="0">
                <a:solidFill>
                  <a:schemeClr val="accent1"/>
                </a:solidFill>
                <a:latin typeface="Calibri" panose="020F0502020204030204" pitchFamily="34" charset="0"/>
              </a:rPr>
              <a:t>Diversity</a:t>
            </a:r>
            <a:endParaRPr lang="de-DE" sz="2000" dirty="0">
              <a:solidFill>
                <a:schemeClr val="accent1"/>
              </a:solidFill>
              <a:latin typeface="Calibri" panose="020F0502020204030204" pitchFamily="34" charset="0"/>
            </a:endParaRPr>
          </a:p>
        </p:txBody>
      </p:sp>
      <p:sp>
        <p:nvSpPr>
          <p:cNvPr id="12" name="Rechteck 11"/>
          <p:cNvSpPr/>
          <p:nvPr/>
        </p:nvSpPr>
        <p:spPr>
          <a:xfrm>
            <a:off x="4595356" y="2492827"/>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smtClean="0">
                <a:solidFill>
                  <a:schemeClr val="accent1"/>
                </a:solidFill>
                <a:latin typeface="Calibri" panose="020F0502020204030204" pitchFamily="34" charset="0"/>
              </a:rPr>
              <a:t>INQA-</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Check</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Gesund-</a:t>
            </a:r>
          </a:p>
          <a:p>
            <a:pPr>
              <a:defRPr/>
            </a:pPr>
            <a:r>
              <a:rPr lang="de-DE" sz="2000" dirty="0" err="1" smtClean="0">
                <a:solidFill>
                  <a:schemeClr val="accent1"/>
                </a:solidFill>
                <a:latin typeface="Calibri" panose="020F0502020204030204" pitchFamily="34" charset="0"/>
              </a:rPr>
              <a:t>heit</a:t>
            </a:r>
            <a:endParaRPr lang="de-DE" sz="2000" dirty="0">
              <a:solidFill>
                <a:schemeClr val="accent1"/>
              </a:solidFill>
            </a:endParaRPr>
          </a:p>
        </p:txBody>
      </p:sp>
      <p:sp>
        <p:nvSpPr>
          <p:cNvPr id="13" name="Rechteck 12"/>
          <p:cNvSpPr/>
          <p:nvPr/>
        </p:nvSpPr>
        <p:spPr>
          <a:xfrm>
            <a:off x="6080352" y="2492827"/>
            <a:ext cx="1217612" cy="2087563"/>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000" dirty="0" smtClean="0">
                <a:solidFill>
                  <a:schemeClr val="accent1"/>
                </a:solidFill>
                <a:latin typeface="Calibri" panose="020F0502020204030204" pitchFamily="34" charset="0"/>
              </a:rPr>
              <a:t>INQA-</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Check</a:t>
            </a:r>
            <a:br>
              <a:rPr lang="de-DE" sz="2000" dirty="0" smtClean="0">
                <a:solidFill>
                  <a:schemeClr val="accent1"/>
                </a:solidFill>
                <a:latin typeface="Calibri" panose="020F0502020204030204" pitchFamily="34" charset="0"/>
              </a:rPr>
            </a:br>
            <a:r>
              <a:rPr lang="de-DE" sz="2000" dirty="0" smtClean="0">
                <a:solidFill>
                  <a:schemeClr val="accent1"/>
                </a:solidFill>
                <a:latin typeface="Calibri" panose="020F0502020204030204" pitchFamily="34" charset="0"/>
              </a:rPr>
              <a:t>Wissen +</a:t>
            </a:r>
            <a:br>
              <a:rPr lang="de-DE" sz="2000" dirty="0" smtClean="0">
                <a:solidFill>
                  <a:schemeClr val="accent1"/>
                </a:solidFill>
                <a:latin typeface="Calibri" panose="020F0502020204030204" pitchFamily="34" charset="0"/>
              </a:rPr>
            </a:br>
            <a:r>
              <a:rPr lang="de-DE" sz="2000" dirty="0" err="1" smtClean="0">
                <a:solidFill>
                  <a:schemeClr val="accent1"/>
                </a:solidFill>
                <a:latin typeface="Calibri" panose="020F0502020204030204" pitchFamily="34" charset="0"/>
              </a:rPr>
              <a:t>Kompe</a:t>
            </a:r>
            <a:r>
              <a:rPr lang="de-DE" sz="2000" dirty="0" smtClean="0">
                <a:solidFill>
                  <a:schemeClr val="accent1"/>
                </a:solidFill>
                <a:latin typeface="Calibri" panose="020F0502020204030204" pitchFamily="34" charset="0"/>
              </a:rPr>
              <a:t>-</a:t>
            </a:r>
            <a:br>
              <a:rPr lang="de-DE" sz="2000" dirty="0" smtClean="0">
                <a:solidFill>
                  <a:schemeClr val="accent1"/>
                </a:solidFill>
                <a:latin typeface="Calibri" panose="020F0502020204030204" pitchFamily="34" charset="0"/>
              </a:rPr>
            </a:br>
            <a:r>
              <a:rPr lang="de-DE" sz="2000" dirty="0" err="1" smtClean="0">
                <a:solidFill>
                  <a:schemeClr val="accent1"/>
                </a:solidFill>
                <a:latin typeface="Calibri" panose="020F0502020204030204" pitchFamily="34" charset="0"/>
              </a:rPr>
              <a:t>tenz</a:t>
            </a:r>
            <a:endParaRPr lang="de-DE" sz="2000" dirty="0">
              <a:solidFill>
                <a:schemeClr val="accent1"/>
              </a:solidFill>
              <a:latin typeface="Calibri" panose="020F0502020204030204" pitchFamily="34" charset="0"/>
            </a:endParaRPr>
          </a:p>
        </p:txBody>
      </p:sp>
      <p:sp>
        <p:nvSpPr>
          <p:cNvPr id="14" name="Rechteck 13"/>
          <p:cNvSpPr/>
          <p:nvPr/>
        </p:nvSpPr>
        <p:spPr>
          <a:xfrm>
            <a:off x="1457778" y="4714306"/>
            <a:ext cx="5840186" cy="573087"/>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de-DE" altLang="de-DE" sz="2000" dirty="0" smtClean="0">
                <a:solidFill>
                  <a:srgbClr val="C00000"/>
                </a:solidFill>
                <a:latin typeface="Calibri" panose="020F0502020204030204" pitchFamily="34" charset="0"/>
              </a:rPr>
              <a:t>GDA-</a:t>
            </a:r>
            <a:r>
              <a:rPr lang="de-DE" altLang="de-DE" sz="2000" dirty="0" err="1" smtClean="0">
                <a:solidFill>
                  <a:srgbClr val="C00000"/>
                </a:solidFill>
                <a:latin typeface="Calibri" panose="020F0502020204030204" pitchFamily="34" charset="0"/>
              </a:rPr>
              <a:t>ORGAcheck</a:t>
            </a:r>
            <a:endParaRPr lang="de-DE" altLang="de-DE" sz="2000" dirty="0">
              <a:solidFill>
                <a:srgbClr val="C00000"/>
              </a:solidFill>
              <a:latin typeface="Calibri" panose="020F0502020204030204" pitchFamily="34" charset="0"/>
            </a:endParaRPr>
          </a:p>
        </p:txBody>
      </p:sp>
      <p:sp>
        <p:nvSpPr>
          <p:cNvPr id="15" name="Rechteck 14"/>
          <p:cNvSpPr/>
          <p:nvPr/>
        </p:nvSpPr>
        <p:spPr>
          <a:xfrm>
            <a:off x="1457778" y="5385363"/>
            <a:ext cx="5810250" cy="573087"/>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de-DE" altLang="de-DE" sz="2000" dirty="0" smtClean="0">
                <a:solidFill>
                  <a:srgbClr val="C00000"/>
                </a:solidFill>
                <a:latin typeface="Calibri" panose="020F0502020204030204" pitchFamily="34" charset="0"/>
              </a:rPr>
              <a:t>Weitere Branchen- und Themenchecks</a:t>
            </a:r>
            <a:endParaRPr lang="de-DE" altLang="de-DE" sz="2000" dirty="0">
              <a:solidFill>
                <a:srgbClr val="C00000"/>
              </a:solidFill>
              <a:latin typeface="Calibri" panose="020F0502020204030204" pitchFamily="34" charset="0"/>
            </a:endParaRPr>
          </a:p>
        </p:txBody>
      </p:sp>
      <p:sp>
        <p:nvSpPr>
          <p:cNvPr id="16" name="Rechteck 15"/>
          <p:cNvSpPr/>
          <p:nvPr/>
        </p:nvSpPr>
        <p:spPr>
          <a:xfrm>
            <a:off x="349769" y="6039961"/>
            <a:ext cx="4572000" cy="276999"/>
          </a:xfrm>
          <a:prstGeom prst="rect">
            <a:avLst/>
          </a:prstGeom>
        </p:spPr>
        <p:txBody>
          <a:bodyPr>
            <a:spAutoFit/>
          </a:bodyPr>
          <a:lstStyle/>
          <a:p>
            <a:r>
              <a:rPr lang="de-DE" altLang="de-DE" sz="1200" dirty="0" smtClean="0">
                <a:latin typeface="+mn-lt"/>
              </a:rPr>
              <a:t>Rote Schrift = diese Checks sind fertig </a:t>
            </a:r>
            <a:endParaRPr lang="de-DE" altLang="de-DE" sz="1200" dirty="0">
              <a:latin typeface="+mn-lt"/>
            </a:endParaRPr>
          </a:p>
        </p:txBody>
      </p:sp>
      <p:pic>
        <p:nvPicPr>
          <p:cNvPr id="17" name="Grafik 1"/>
          <p:cNvPicPr>
            <a:picLocks noChangeAspect="1"/>
          </p:cNvPicPr>
          <p:nvPr/>
        </p:nvPicPr>
        <p:blipFill>
          <a:blip r:embed="rId2" cstate="print"/>
          <a:srcRect/>
          <a:stretch>
            <a:fillRect/>
          </a:stretch>
        </p:blipFill>
        <p:spPr bwMode="auto">
          <a:xfrm>
            <a:off x="349769" y="2508516"/>
            <a:ext cx="1228269" cy="1751763"/>
          </a:xfrm>
          <a:prstGeom prst="rect">
            <a:avLst/>
          </a:prstGeom>
          <a:noFill/>
          <a:ln w="9525">
            <a:noFill/>
            <a:miter lim="800000"/>
            <a:headEnd/>
            <a:tailEnd/>
          </a:ln>
        </p:spPr>
      </p:pic>
      <p:pic>
        <p:nvPicPr>
          <p:cNvPr id="18" name="Grafik 7" descr="Titel Check.jpg"/>
          <p:cNvPicPr>
            <a:picLocks noChangeAspect="1"/>
          </p:cNvPicPr>
          <p:nvPr/>
        </p:nvPicPr>
        <p:blipFill>
          <a:blip r:embed="rId3" cstate="print"/>
          <a:srcRect/>
          <a:stretch>
            <a:fillRect/>
          </a:stretch>
        </p:blipFill>
        <p:spPr bwMode="auto">
          <a:xfrm>
            <a:off x="7049180" y="1353851"/>
            <a:ext cx="1087933" cy="1530863"/>
          </a:xfrm>
          <a:prstGeom prst="rect">
            <a:avLst/>
          </a:prstGeom>
          <a:noFill/>
          <a:ln w="9525">
            <a:noFill/>
            <a:miter lim="800000"/>
            <a:headEnd/>
            <a:tailEnd/>
          </a:ln>
        </p:spPr>
      </p:pic>
      <p:sp>
        <p:nvSpPr>
          <p:cNvPr id="19" name="Rechteck 18"/>
          <p:cNvSpPr/>
          <p:nvPr/>
        </p:nvSpPr>
        <p:spPr>
          <a:xfrm>
            <a:off x="1232351" y="3242238"/>
            <a:ext cx="6246812" cy="2716212"/>
          </a:xfrm>
          <a:prstGeom prst="rect">
            <a:avLst/>
          </a:prstGeom>
          <a:solidFill>
            <a:schemeClr val="tx2">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r>
              <a:rPr lang="de-DE" altLang="de-DE" sz="1600" b="0" dirty="0" smtClean="0">
                <a:solidFill>
                  <a:schemeClr val="accent1"/>
                </a:solidFill>
              </a:rPr>
              <a:t>CASA-bauen</a:t>
            </a:r>
          </a:p>
          <a:p>
            <a:pPr algn="l"/>
            <a:r>
              <a:rPr lang="de-DE" altLang="de-DE" sz="1600" b="0" dirty="0" smtClean="0">
                <a:solidFill>
                  <a:schemeClr val="accent1"/>
                </a:solidFill>
              </a:rPr>
              <a:t>Check „Gute </a:t>
            </a:r>
            <a:br>
              <a:rPr lang="de-DE" altLang="de-DE" sz="1600" b="0" dirty="0" smtClean="0">
                <a:solidFill>
                  <a:schemeClr val="accent1"/>
                </a:solidFill>
              </a:rPr>
            </a:br>
            <a:r>
              <a:rPr lang="de-DE" altLang="de-DE" sz="1600" b="0" dirty="0" smtClean="0">
                <a:solidFill>
                  <a:schemeClr val="accent1"/>
                </a:solidFill>
              </a:rPr>
              <a:t>Büroarbeit“ </a:t>
            </a:r>
          </a:p>
          <a:p>
            <a:pPr algn="l"/>
            <a:endParaRPr lang="de-DE" altLang="de-DE" sz="1600" b="0" dirty="0" smtClean="0">
              <a:solidFill>
                <a:schemeClr val="accent1"/>
              </a:solidFill>
            </a:endParaRPr>
          </a:p>
          <a:p>
            <a:pPr algn="l"/>
            <a:endParaRPr lang="de-DE" sz="1600" b="0" dirty="0" smtClean="0">
              <a:solidFill>
                <a:schemeClr val="accent1"/>
              </a:solidFill>
            </a:endParaRPr>
          </a:p>
          <a:p>
            <a:pPr algn="l"/>
            <a:endParaRPr lang="de-DE" sz="1600" b="0" dirty="0" smtClean="0">
              <a:solidFill>
                <a:schemeClr val="accent1"/>
              </a:solidFill>
            </a:endParaRPr>
          </a:p>
          <a:p>
            <a:pPr algn="l"/>
            <a:endParaRPr lang="de-DE" sz="1600" b="0" dirty="0" smtClean="0">
              <a:solidFill>
                <a:schemeClr val="accent1"/>
              </a:solidFill>
            </a:endParaRPr>
          </a:p>
          <a:p>
            <a:r>
              <a:rPr lang="de-DE" sz="1600" dirty="0" smtClean="0">
                <a:solidFill>
                  <a:schemeClr val="accent1"/>
                </a:solidFill>
              </a:rPr>
              <a:t>Weitere Branchen-und Themenchecks</a:t>
            </a:r>
            <a:endParaRPr lang="de-DE" sz="1600" dirty="0">
              <a:solidFill>
                <a:schemeClr val="accent1"/>
              </a:solidFill>
            </a:endParaRPr>
          </a:p>
        </p:txBody>
      </p:sp>
      <p:pic>
        <p:nvPicPr>
          <p:cNvPr id="20" name="Grafik 9" descr="Foto.TIF"/>
          <p:cNvPicPr>
            <a:picLocks noChangeAspect="1"/>
          </p:cNvPicPr>
          <p:nvPr/>
        </p:nvPicPr>
        <p:blipFill>
          <a:blip r:embed="rId4" cstate="print"/>
          <a:srcRect/>
          <a:stretch>
            <a:fillRect/>
          </a:stretch>
        </p:blipFill>
        <p:spPr bwMode="auto">
          <a:xfrm>
            <a:off x="3911143" y="3352231"/>
            <a:ext cx="1368425" cy="1935162"/>
          </a:xfrm>
          <a:prstGeom prst="rect">
            <a:avLst/>
          </a:prstGeom>
          <a:noFill/>
          <a:ln w="9525">
            <a:noFill/>
            <a:miter lim="800000"/>
            <a:headEnd/>
            <a:tailEnd/>
          </a:ln>
        </p:spPr>
      </p:pic>
      <p:pic>
        <p:nvPicPr>
          <p:cNvPr id="21" name="Grafik 10" descr="Titel.jpg"/>
          <p:cNvPicPr>
            <a:picLocks noChangeAspect="1"/>
          </p:cNvPicPr>
          <p:nvPr/>
        </p:nvPicPr>
        <p:blipFill>
          <a:blip r:embed="rId5" cstate="print"/>
          <a:srcRect/>
          <a:stretch>
            <a:fillRect/>
          </a:stretch>
        </p:blipFill>
        <p:spPr bwMode="auto">
          <a:xfrm>
            <a:off x="5385821" y="3352231"/>
            <a:ext cx="1389062" cy="1935162"/>
          </a:xfrm>
          <a:prstGeom prst="rect">
            <a:avLst/>
          </a:prstGeom>
          <a:noFill/>
          <a:ln w="9525">
            <a:noFill/>
            <a:miter lim="800000"/>
            <a:headEnd/>
            <a:tailEnd/>
          </a:ln>
        </p:spPr>
      </p:pic>
      <p:sp>
        <p:nvSpPr>
          <p:cNvPr id="22" name="Rechteck 21"/>
          <p:cNvSpPr/>
          <p:nvPr/>
        </p:nvSpPr>
        <p:spPr>
          <a:xfrm>
            <a:off x="4486496" y="3917041"/>
            <a:ext cx="1740130" cy="646331"/>
          </a:xfrm>
          <a:prstGeom prst="rect">
            <a:avLst/>
          </a:prstGeom>
          <a:solidFill>
            <a:schemeClr val="bg2"/>
          </a:solidFill>
          <a:ln w="38100">
            <a:solidFill>
              <a:srgbClr val="C00000"/>
            </a:solidFill>
          </a:ln>
        </p:spPr>
        <p:txBody>
          <a:bodyPr wrap="square">
            <a:spAutoFit/>
          </a:bodyPr>
          <a:lstStyle/>
          <a:p>
            <a:pPr>
              <a:defRPr/>
            </a:pPr>
            <a:r>
              <a:rPr lang="de-DE" sz="1200" dirty="0" smtClean="0">
                <a:solidFill>
                  <a:srgbClr val="C00000"/>
                </a:solidFill>
                <a:latin typeface="+mn-lt"/>
              </a:rPr>
              <a:t>Spezifische Autorisierung</a:t>
            </a:r>
            <a:br>
              <a:rPr lang="de-DE" sz="1200" dirty="0" smtClean="0">
                <a:solidFill>
                  <a:srgbClr val="C00000"/>
                </a:solidFill>
                <a:latin typeface="+mn-lt"/>
              </a:rPr>
            </a:br>
            <a:r>
              <a:rPr lang="de-DE" sz="1200" dirty="0" smtClean="0">
                <a:solidFill>
                  <a:srgbClr val="C00000"/>
                </a:solidFill>
                <a:latin typeface="+mn-lt"/>
              </a:rPr>
              <a:t>erforderlich</a:t>
            </a:r>
            <a:endParaRPr lang="de-DE" sz="1200" dirty="0">
              <a:solidFill>
                <a:srgbClr val="C00000"/>
              </a:solidFill>
              <a:latin typeface="+mn-lt"/>
            </a:endParaRP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11. Weiterführende Instrumente, die mit </a:t>
            </a:r>
            <a:br>
              <a:rPr lang="de-DE" altLang="de-DE" sz="2800" dirty="0" smtClean="0">
                <a:latin typeface="Calibri" panose="020F0502020204030204" pitchFamily="34" charset="0"/>
              </a:rPr>
            </a:br>
            <a:r>
              <a:rPr lang="de-DE" altLang="de-DE" sz="2800" dirty="0" smtClean="0">
                <a:latin typeface="Calibri" panose="020F0502020204030204" pitchFamily="34" charset="0"/>
              </a:rPr>
              <a:t>	dem Check verbunden sind</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72</a:t>
            </a:fld>
            <a:endParaRPr lang="de-DE" dirty="0"/>
          </a:p>
        </p:txBody>
      </p:sp>
      <p:sp>
        <p:nvSpPr>
          <p:cNvPr id="7" name="Rechteck 6"/>
          <p:cNvSpPr/>
          <p:nvPr/>
        </p:nvSpPr>
        <p:spPr>
          <a:xfrm>
            <a:off x="892625" y="1287244"/>
            <a:ext cx="3363685" cy="4745915"/>
          </a:xfrm>
          <a:prstGeom prst="rect">
            <a:avLst/>
          </a:prstGeom>
        </p:spPr>
        <p:txBody>
          <a:bodyPr wrap="square">
            <a:spAutoFit/>
          </a:bodyPr>
          <a:lstStyle/>
          <a:p>
            <a:pPr algn="l"/>
            <a:r>
              <a:rPr lang="de-DE" altLang="de-DE" sz="1800" dirty="0" smtClean="0">
                <a:latin typeface="Calibri" panose="020F0502020204030204" pitchFamily="34" charset="0"/>
              </a:rPr>
              <a:t>Den demografischen Wandel als Chance sehen</a:t>
            </a:r>
          </a:p>
          <a:p>
            <a:pPr algn="l"/>
            <a:endParaRPr lang="de-DE" altLang="de-DE" sz="1800" dirty="0" smtClean="0">
              <a:latin typeface="Calibri" panose="020F0502020204030204" pitchFamily="34" charset="0"/>
            </a:endParaRPr>
          </a:p>
          <a:p>
            <a:pPr algn="l"/>
            <a:r>
              <a:rPr lang="de-DE" altLang="de-DE" sz="1800" b="0" dirty="0" smtClean="0">
                <a:latin typeface="Calibri" panose="020F0502020204030204" pitchFamily="34" charset="0"/>
              </a:rPr>
              <a:t>Mit dem Check können Unternehmer gezielt ermitteln, wie sie auf die Anforderungen des demografischen Wandels vorbereitet sind und sie können betriebsspezifische Maßnahmen festlegen.</a:t>
            </a:r>
          </a:p>
          <a:p>
            <a:pPr algn="l"/>
            <a:endParaRPr lang="de-DE" altLang="de-DE" sz="1800" b="0" dirty="0" smtClean="0">
              <a:latin typeface="Calibri" panose="020F0502020204030204" pitchFamily="34" charset="0"/>
            </a:endParaRPr>
          </a:p>
          <a:p>
            <a:pPr algn="l"/>
            <a:r>
              <a:rPr lang="de-DE" altLang="de-DE" sz="1800" b="0" dirty="0" smtClean="0">
                <a:latin typeface="Calibri" panose="020F0502020204030204" pitchFamily="34" charset="0"/>
              </a:rPr>
              <a:t>Der Check hilft auch, die Beschäftigten langfristig darin zu unterstützen, möglichst gesund und gerne im Unternehmen zu arbeiten.</a:t>
            </a:r>
            <a:endParaRPr lang="de-DE" altLang="de-DE" sz="1800" b="0" dirty="0">
              <a:latin typeface="Calibri" panose="020F0502020204030204" pitchFamily="34" charset="0"/>
            </a:endParaRPr>
          </a:p>
        </p:txBody>
      </p:sp>
      <p:pic>
        <p:nvPicPr>
          <p:cNvPr id="8" name="Grafik 1"/>
          <p:cNvPicPr>
            <a:picLocks noChangeAspect="1"/>
          </p:cNvPicPr>
          <p:nvPr/>
        </p:nvPicPr>
        <p:blipFill>
          <a:blip r:embed="rId2" cstate="print"/>
          <a:srcRect/>
          <a:stretch>
            <a:fillRect/>
          </a:stretch>
        </p:blipFill>
        <p:spPr bwMode="auto">
          <a:xfrm>
            <a:off x="4513387" y="1353797"/>
            <a:ext cx="2879725" cy="4110038"/>
          </a:xfrm>
          <a:prstGeom prst="rect">
            <a:avLst/>
          </a:prstGeom>
          <a:noFill/>
          <a:ln w="9525">
            <a:noFill/>
            <a:miter lim="800000"/>
            <a:headEnd/>
            <a:tailEnd/>
          </a:ln>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28456" y="1484313"/>
            <a:ext cx="4318681" cy="4598987"/>
          </a:xfrm>
        </p:spPr>
        <p:txBody>
          <a:bodyPr/>
          <a:lstStyle/>
          <a:p>
            <a:r>
              <a:rPr lang="de-DE" altLang="de-DE" dirty="0" smtClean="0">
                <a:latin typeface="Calibri" panose="020F0502020204030204" pitchFamily="34" charset="0"/>
              </a:rPr>
              <a:t>Der Check wurde gemeinsam von allen</a:t>
            </a:r>
          </a:p>
          <a:p>
            <a:r>
              <a:rPr lang="de-DE" altLang="de-DE" dirty="0" smtClean="0">
                <a:latin typeface="Calibri" panose="020F0502020204030204" pitchFamily="34" charset="0"/>
              </a:rPr>
              <a:t>Partnern der Offensive Mittelstand</a:t>
            </a:r>
          </a:p>
          <a:p>
            <a:r>
              <a:rPr lang="de-DE" altLang="de-DE" dirty="0" smtClean="0">
                <a:latin typeface="Calibri" panose="020F0502020204030204" pitchFamily="34" charset="0"/>
              </a:rPr>
              <a:t>entwickelt und erarbeitet.</a:t>
            </a:r>
          </a:p>
          <a:p>
            <a:endParaRPr lang="de-DE" altLang="de-DE" dirty="0" smtClean="0">
              <a:latin typeface="Calibri" panose="020F0502020204030204" pitchFamily="34" charset="0"/>
            </a:endParaRPr>
          </a:p>
          <a:p>
            <a:r>
              <a:rPr lang="de-DE" altLang="de-DE" dirty="0" smtClean="0">
                <a:latin typeface="Calibri" panose="020F0502020204030204" pitchFamily="34" charset="0"/>
              </a:rPr>
              <a:t>Weitere Expertennetzwerke wie das </a:t>
            </a:r>
            <a:r>
              <a:rPr lang="de-DE" altLang="de-DE" dirty="0" err="1" smtClean="0">
                <a:latin typeface="Calibri" panose="020F0502020204030204" pitchFamily="34" charset="0"/>
              </a:rPr>
              <a:t>Dex</a:t>
            </a:r>
            <a:endParaRPr lang="de-DE" altLang="de-DE" dirty="0" smtClean="0">
              <a:latin typeface="Calibri" panose="020F0502020204030204" pitchFamily="34" charset="0"/>
            </a:endParaRPr>
          </a:p>
          <a:p>
            <a:r>
              <a:rPr lang="de-DE" altLang="de-DE" dirty="0" smtClean="0">
                <a:latin typeface="Calibri" panose="020F0502020204030204" pitchFamily="34" charset="0"/>
              </a:rPr>
              <a:t>(Demografie Experten e. V.) oder INQA</a:t>
            </a:r>
          </a:p>
          <a:p>
            <a:r>
              <a:rPr lang="de-DE" altLang="de-DE" dirty="0" smtClean="0">
                <a:latin typeface="Calibri" panose="020F0502020204030204" pitchFamily="34" charset="0"/>
              </a:rPr>
              <a:t>Demographie wurden eingebunden</a:t>
            </a:r>
          </a:p>
          <a:p>
            <a:pPr lvl="1"/>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11. Weiterführende Instrumente, die mit </a:t>
            </a:r>
            <a:br>
              <a:rPr lang="de-DE" altLang="de-DE" sz="2800" dirty="0" smtClean="0">
                <a:latin typeface="Calibri" panose="020F0502020204030204" pitchFamily="34" charset="0"/>
              </a:rPr>
            </a:br>
            <a:r>
              <a:rPr lang="de-DE" altLang="de-DE" sz="2800" dirty="0" smtClean="0">
                <a:latin typeface="Calibri" panose="020F0502020204030204" pitchFamily="34" charset="0"/>
              </a:rPr>
              <a:t>	 dem Check verbunden sind</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73</a:t>
            </a:fld>
            <a:endParaRPr lang="de-DE" dirty="0"/>
          </a:p>
        </p:txBody>
      </p:sp>
      <p:pic>
        <p:nvPicPr>
          <p:cNvPr id="7" name="Grafik 11"/>
          <p:cNvPicPr>
            <a:picLocks noChangeAspect="1"/>
          </p:cNvPicPr>
          <p:nvPr/>
        </p:nvPicPr>
        <p:blipFill>
          <a:blip r:embed="rId2" cstate="print"/>
          <a:srcRect/>
          <a:stretch>
            <a:fillRect/>
          </a:stretch>
        </p:blipFill>
        <p:spPr bwMode="auto">
          <a:xfrm>
            <a:off x="1276143" y="1484313"/>
            <a:ext cx="1706562" cy="2436812"/>
          </a:xfrm>
          <a:prstGeom prst="rect">
            <a:avLst/>
          </a:prstGeom>
          <a:noFill/>
          <a:ln w="9525">
            <a:noFill/>
            <a:miter lim="800000"/>
            <a:headEnd/>
            <a:tailEnd/>
          </a:ln>
        </p:spPr>
      </p:pic>
      <p:sp>
        <p:nvSpPr>
          <p:cNvPr id="8" name="Rechteck 7"/>
          <p:cNvSpPr/>
          <p:nvPr/>
        </p:nvSpPr>
        <p:spPr>
          <a:xfrm>
            <a:off x="1276142" y="4161117"/>
            <a:ext cx="7094971" cy="201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de-DE" altLang="de-DE" sz="2000" dirty="0" smtClean="0">
              <a:latin typeface="Calibri" panose="020F0502020204030204" pitchFamily="34" charset="0"/>
            </a:endParaRPr>
          </a:p>
          <a:p>
            <a:endParaRPr lang="de-DE" altLang="de-DE" sz="2000" dirty="0" smtClean="0">
              <a:latin typeface="Calibri" panose="020F0502020204030204" pitchFamily="34" charset="0"/>
            </a:endParaRPr>
          </a:p>
          <a:p>
            <a:r>
              <a:rPr lang="de-DE" altLang="de-DE" sz="2000" dirty="0" smtClean="0">
                <a:latin typeface="Calibri" panose="020F0502020204030204" pitchFamily="34" charset="0"/>
              </a:rPr>
              <a:t>Verabschiedet vom Plenum der Offensive Mittelstand</a:t>
            </a:r>
            <a:br>
              <a:rPr lang="de-DE" altLang="de-DE" sz="2000" dirty="0" smtClean="0">
                <a:latin typeface="Calibri" panose="020F0502020204030204" pitchFamily="34" charset="0"/>
              </a:rPr>
            </a:br>
            <a:r>
              <a:rPr lang="de-DE" altLang="de-DE" sz="2000" dirty="0" smtClean="0">
                <a:latin typeface="Calibri" panose="020F0502020204030204" pitchFamily="34" charset="0"/>
              </a:rPr>
              <a:t>als gemeinsamer Qualitätsstandard </a:t>
            </a:r>
            <a:endParaRPr lang="de-DE" altLang="de-DE" sz="2000" dirty="0">
              <a:latin typeface="Calibri" panose="020F0502020204030204" pitchFamily="34" charset="0"/>
            </a:endParaRPr>
          </a:p>
        </p:txBody>
      </p:sp>
      <p:pic>
        <p:nvPicPr>
          <p:cNvPr id="9" name="Grafik 8" descr="Logo_INQA_Partner_OFM_RGB_SMALL.jpg"/>
          <p:cNvPicPr>
            <a:picLocks noChangeAspect="1"/>
          </p:cNvPicPr>
          <p:nvPr/>
        </p:nvPicPr>
        <p:blipFill>
          <a:blip r:embed="rId3" cstate="print"/>
          <a:srcRect/>
          <a:stretch>
            <a:fillRect/>
          </a:stretch>
        </p:blipFill>
        <p:spPr bwMode="auto">
          <a:xfrm>
            <a:off x="3356428" y="4280863"/>
            <a:ext cx="2735263" cy="892175"/>
          </a:xfrm>
          <a:prstGeom prst="rect">
            <a:avLst/>
          </a:prstGeom>
          <a:noFill/>
          <a:ln w="9525">
            <a:noFill/>
            <a:miter lim="800000"/>
            <a:headEnd/>
            <a:tailEnd/>
          </a:ln>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Calibri" panose="020F0502020204030204" pitchFamily="34" charset="0"/>
              </a:rPr>
              <a:t>11. Weiterführende Instrumente, die mit </a:t>
            </a:r>
            <a:br>
              <a:rPr lang="de-DE" altLang="de-DE" sz="2800" dirty="0" smtClean="0">
                <a:latin typeface="Calibri" panose="020F0502020204030204" pitchFamily="34" charset="0"/>
              </a:rPr>
            </a:br>
            <a:r>
              <a:rPr lang="de-DE" altLang="de-DE" sz="2800" dirty="0" smtClean="0">
                <a:latin typeface="Calibri" panose="020F0502020204030204" pitchFamily="34" charset="0"/>
              </a:rPr>
              <a:t>	 dem Check verbunden sind</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74</a:t>
            </a:fld>
            <a:endParaRPr lang="de-DE" dirty="0"/>
          </a:p>
        </p:txBody>
      </p:sp>
      <p:sp>
        <p:nvSpPr>
          <p:cNvPr id="7" name="Ellipse 6"/>
          <p:cNvSpPr/>
          <p:nvPr/>
        </p:nvSpPr>
        <p:spPr>
          <a:xfrm>
            <a:off x="1796133" y="1516971"/>
            <a:ext cx="5595262" cy="4452269"/>
          </a:xfrm>
          <a:prstGeom prst="ellipse">
            <a:avLst/>
          </a:prstGeom>
          <a:solidFill>
            <a:schemeClr val="tx2">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spcBef>
                <a:spcPct val="60000"/>
              </a:spcBef>
              <a:spcAft>
                <a:spcPct val="10000"/>
              </a:spcAft>
            </a:pPr>
            <a:r>
              <a:rPr lang="de-DE" altLang="de-DE" sz="1400" dirty="0" smtClean="0">
                <a:solidFill>
                  <a:schemeClr val="accent1"/>
                </a:solidFill>
                <a:latin typeface="Calibri" panose="020F0502020204030204" pitchFamily="34" charset="0"/>
              </a:rPr>
              <a:t>INQA-Check </a:t>
            </a:r>
            <a:br>
              <a:rPr lang="de-DE" altLang="de-DE" sz="1400" dirty="0" smtClean="0">
                <a:solidFill>
                  <a:schemeClr val="accent1"/>
                </a:solidFill>
                <a:latin typeface="Calibri" panose="020F0502020204030204" pitchFamily="34" charset="0"/>
              </a:rPr>
            </a:br>
            <a:r>
              <a:rPr lang="de-DE" altLang="de-DE" sz="1400" dirty="0" smtClean="0">
                <a:solidFill>
                  <a:schemeClr val="accent1"/>
                </a:solidFill>
                <a:latin typeface="Calibri" panose="020F0502020204030204" pitchFamily="34" charset="0"/>
              </a:rPr>
              <a:t>„Personalführung“</a:t>
            </a:r>
          </a:p>
          <a:p>
            <a:pPr algn="l">
              <a:spcBef>
                <a:spcPct val="60000"/>
              </a:spcBef>
              <a:spcAft>
                <a:spcPct val="10000"/>
              </a:spcAft>
            </a:pPr>
            <a:r>
              <a:rPr lang="de-DE" altLang="de-DE" sz="1400" dirty="0" smtClean="0">
                <a:solidFill>
                  <a:schemeClr val="accent1"/>
                </a:solidFill>
                <a:latin typeface="Calibri" panose="020F0502020204030204" pitchFamily="34" charset="0"/>
              </a:rPr>
              <a:t>	Personalplanung und -entwicklung</a:t>
            </a:r>
          </a:p>
          <a:p>
            <a:pPr algn="l">
              <a:spcBef>
                <a:spcPct val="60000"/>
              </a:spcBef>
              <a:spcAft>
                <a:spcPct val="10000"/>
              </a:spcAft>
            </a:pPr>
            <a:r>
              <a:rPr lang="de-DE" altLang="de-DE" sz="1400" dirty="0" smtClean="0">
                <a:solidFill>
                  <a:schemeClr val="accent1"/>
                </a:solidFill>
                <a:latin typeface="Calibri" panose="020F0502020204030204" pitchFamily="34" charset="0"/>
              </a:rPr>
              <a:t>	Personalgewinnung</a:t>
            </a:r>
          </a:p>
          <a:p>
            <a:pPr algn="l">
              <a:spcBef>
                <a:spcPct val="60000"/>
              </a:spcBef>
              <a:spcAft>
                <a:spcPct val="10000"/>
              </a:spcAft>
            </a:pPr>
            <a:r>
              <a:rPr lang="de-DE" altLang="de-DE" sz="1400" dirty="0" smtClean="0">
                <a:solidFill>
                  <a:schemeClr val="accent1"/>
                </a:solidFill>
                <a:latin typeface="Calibri" panose="020F0502020204030204" pitchFamily="34" charset="0"/>
              </a:rPr>
              <a:t>	Motivierender Personaleinsatz</a:t>
            </a:r>
          </a:p>
          <a:p>
            <a:pPr algn="l">
              <a:spcBef>
                <a:spcPct val="60000"/>
              </a:spcBef>
              <a:spcAft>
                <a:spcPct val="10000"/>
              </a:spcAft>
            </a:pPr>
            <a:r>
              <a:rPr lang="de-DE" altLang="de-DE" sz="1400" dirty="0" smtClean="0">
                <a:solidFill>
                  <a:schemeClr val="accent1"/>
                </a:solidFill>
                <a:latin typeface="Calibri" panose="020F0502020204030204" pitchFamily="34" charset="0"/>
              </a:rPr>
              <a:t>	Interne Kommunikation als Führungsaufgabe</a:t>
            </a:r>
          </a:p>
          <a:p>
            <a:pPr algn="l">
              <a:spcBef>
                <a:spcPct val="60000"/>
              </a:spcBef>
              <a:spcAft>
                <a:spcPct val="10000"/>
              </a:spcAft>
            </a:pPr>
            <a:r>
              <a:rPr lang="de-DE" altLang="de-DE" sz="1400" dirty="0" smtClean="0">
                <a:solidFill>
                  <a:schemeClr val="accent1"/>
                </a:solidFill>
                <a:latin typeface="Calibri" panose="020F0502020204030204" pitchFamily="34" charset="0"/>
              </a:rPr>
              <a:t>	Vielfalt unterschiedlicher Menschen gezielt 	einsetzen</a:t>
            </a:r>
          </a:p>
          <a:p>
            <a:pPr algn="l">
              <a:spcBef>
                <a:spcPct val="60000"/>
              </a:spcBef>
              <a:spcAft>
                <a:spcPct val="10000"/>
              </a:spcAft>
            </a:pPr>
            <a:r>
              <a:rPr lang="de-DE" altLang="de-DE" sz="1400" dirty="0" smtClean="0">
                <a:solidFill>
                  <a:schemeClr val="accent1"/>
                </a:solidFill>
                <a:latin typeface="Calibri" panose="020F0502020204030204" pitchFamily="34" charset="0"/>
              </a:rPr>
              <a:t>	Grundhaltung gegenüber den Beschäftigten</a:t>
            </a:r>
          </a:p>
          <a:p>
            <a:pPr algn="l">
              <a:spcBef>
                <a:spcPct val="60000"/>
              </a:spcBef>
              <a:spcAft>
                <a:spcPct val="10000"/>
              </a:spcAft>
            </a:pPr>
            <a:r>
              <a:rPr lang="de-DE" altLang="de-DE" sz="1400" dirty="0" smtClean="0">
                <a:solidFill>
                  <a:schemeClr val="accent1"/>
                </a:solidFill>
                <a:latin typeface="Calibri" panose="020F0502020204030204" pitchFamily="34" charset="0"/>
              </a:rPr>
              <a:t>	Werte und Prinzipien klären und vermitteln</a:t>
            </a:r>
          </a:p>
          <a:p>
            <a:pPr algn="l">
              <a:spcBef>
                <a:spcPct val="60000"/>
              </a:spcBef>
              <a:spcAft>
                <a:spcPct val="10000"/>
              </a:spcAft>
            </a:pPr>
            <a:r>
              <a:rPr lang="de-DE" altLang="de-DE" sz="1400" dirty="0" smtClean="0">
                <a:solidFill>
                  <a:schemeClr val="accent1"/>
                </a:solidFill>
                <a:latin typeface="Calibri" panose="020F0502020204030204" pitchFamily="34" charset="0"/>
              </a:rPr>
              <a:t>	Die eigenen Stärken und Schwächen als 	Führungskraft kennen</a:t>
            </a:r>
            <a:endParaRPr lang="de-DE" altLang="de-DE" sz="1400" dirty="0" smtClean="0">
              <a:latin typeface="Calibri" panose="020F0502020204030204" pitchFamily="34" charset="0"/>
            </a:endParaRPr>
          </a:p>
        </p:txBody>
      </p:sp>
      <p:sp>
        <p:nvSpPr>
          <p:cNvPr id="17" name="Pfeil nach rechts 16"/>
          <p:cNvSpPr/>
          <p:nvPr/>
        </p:nvSpPr>
        <p:spPr>
          <a:xfrm>
            <a:off x="2873827" y="2473940"/>
            <a:ext cx="206828"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Pfeil nach rechts 17"/>
          <p:cNvSpPr/>
          <p:nvPr/>
        </p:nvSpPr>
        <p:spPr>
          <a:xfrm>
            <a:off x="2873827" y="2848536"/>
            <a:ext cx="206828"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Pfeil nach rechts 18"/>
          <p:cNvSpPr/>
          <p:nvPr/>
        </p:nvSpPr>
        <p:spPr>
          <a:xfrm>
            <a:off x="2873827" y="3180230"/>
            <a:ext cx="206828"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Pfeil nach rechts 19"/>
          <p:cNvSpPr/>
          <p:nvPr/>
        </p:nvSpPr>
        <p:spPr>
          <a:xfrm>
            <a:off x="2873827" y="3538818"/>
            <a:ext cx="206828"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Pfeil nach rechts 20"/>
          <p:cNvSpPr/>
          <p:nvPr/>
        </p:nvSpPr>
        <p:spPr>
          <a:xfrm>
            <a:off x="2873827" y="3897406"/>
            <a:ext cx="206828"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Pfeil nach rechts 21"/>
          <p:cNvSpPr/>
          <p:nvPr/>
        </p:nvSpPr>
        <p:spPr>
          <a:xfrm>
            <a:off x="2873827" y="4482352"/>
            <a:ext cx="206828"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Pfeil nach rechts 22"/>
          <p:cNvSpPr/>
          <p:nvPr/>
        </p:nvSpPr>
        <p:spPr>
          <a:xfrm>
            <a:off x="2873827" y="4851826"/>
            <a:ext cx="206828"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Pfeil nach rechts 23"/>
          <p:cNvSpPr/>
          <p:nvPr/>
        </p:nvSpPr>
        <p:spPr>
          <a:xfrm>
            <a:off x="2873827" y="5234746"/>
            <a:ext cx="206828" cy="141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7500" y="1484313"/>
            <a:ext cx="3133271" cy="4598987"/>
          </a:xfrm>
        </p:spPr>
        <p:txBody>
          <a:bodyPr/>
          <a:lstStyle/>
          <a:p>
            <a:pPr lvl="1"/>
            <a:r>
              <a:rPr lang="de-DE" altLang="de-DE" sz="2000" b="1" dirty="0" smtClean="0">
                <a:solidFill>
                  <a:schemeClr val="accent2"/>
                </a:solidFill>
                <a:latin typeface="Calibri" panose="020F0502020204030204" pitchFamily="34" charset="0"/>
              </a:rPr>
              <a:t>Beispiel</a:t>
            </a:r>
            <a:br>
              <a:rPr lang="de-DE" altLang="de-DE" sz="2000" b="1" dirty="0" smtClean="0">
                <a:solidFill>
                  <a:schemeClr val="accent2"/>
                </a:solidFill>
                <a:latin typeface="Calibri" panose="020F0502020204030204" pitchFamily="34" charset="0"/>
              </a:rPr>
            </a:br>
            <a:r>
              <a:rPr lang="de-DE" altLang="de-DE" sz="2000" b="1" dirty="0" smtClean="0">
                <a:solidFill>
                  <a:schemeClr val="accent2"/>
                </a:solidFill>
                <a:latin typeface="Calibri" panose="020F0502020204030204" pitchFamily="34" charset="0"/>
              </a:rPr>
              <a:t>„Top-down“ </a:t>
            </a:r>
          </a:p>
          <a:p>
            <a:pPr lvl="1">
              <a:buNone/>
            </a:pPr>
            <a:r>
              <a:rPr lang="de-DE" altLang="de-DE" sz="1400" dirty="0" smtClean="0">
                <a:latin typeface="Calibri" panose="020F0502020204030204" pitchFamily="34" charset="0"/>
              </a:rPr>
              <a:t>	Ein Unternehmen hat den INQA-Unternehmens-check gemacht und weitergehende Fragen zur Personalführung und zum demografischen Wandel.</a:t>
            </a:r>
          </a:p>
          <a:p>
            <a:pPr lvl="1"/>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11. Weiterführende Instrumente, die mit </a:t>
            </a:r>
            <a:br>
              <a:rPr lang="de-DE" altLang="de-DE" sz="2800" dirty="0" smtClean="0">
                <a:latin typeface="Calibri" panose="020F0502020204030204" pitchFamily="34" charset="0"/>
              </a:rPr>
            </a:br>
            <a:r>
              <a:rPr lang="de-DE" altLang="de-DE" sz="2800" dirty="0" smtClean="0">
                <a:latin typeface="Calibri" panose="020F0502020204030204" pitchFamily="34" charset="0"/>
              </a:rPr>
              <a:t>	 dem Check verbunden sind</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75</a:t>
            </a:fld>
            <a:endParaRPr lang="de-DE" dirty="0"/>
          </a:p>
        </p:txBody>
      </p:sp>
      <p:pic>
        <p:nvPicPr>
          <p:cNvPr id="7" name="Grafik 15" descr="Titel Check.jpg"/>
          <p:cNvPicPr>
            <a:picLocks noChangeAspect="1"/>
          </p:cNvPicPr>
          <p:nvPr/>
        </p:nvPicPr>
        <p:blipFill>
          <a:blip r:embed="rId2" cstate="print"/>
          <a:srcRect/>
          <a:stretch>
            <a:fillRect/>
          </a:stretch>
        </p:blipFill>
        <p:spPr bwMode="auto">
          <a:xfrm>
            <a:off x="4016148" y="1773238"/>
            <a:ext cx="1584325" cy="2232025"/>
          </a:xfrm>
          <a:prstGeom prst="rect">
            <a:avLst/>
          </a:prstGeom>
          <a:noFill/>
          <a:ln w="9525">
            <a:noFill/>
            <a:miter lim="800000"/>
            <a:headEnd/>
            <a:tailEnd/>
          </a:ln>
        </p:spPr>
      </p:pic>
      <p:pic>
        <p:nvPicPr>
          <p:cNvPr id="8" name="Grafik 15"/>
          <p:cNvPicPr>
            <a:picLocks noChangeAspect="1"/>
          </p:cNvPicPr>
          <p:nvPr/>
        </p:nvPicPr>
        <p:blipFill>
          <a:blip r:embed="rId3" cstate="print"/>
          <a:srcRect/>
          <a:stretch>
            <a:fillRect/>
          </a:stretch>
        </p:blipFill>
        <p:spPr bwMode="auto">
          <a:xfrm>
            <a:off x="5360308" y="3324225"/>
            <a:ext cx="1416050" cy="2019300"/>
          </a:xfrm>
          <a:prstGeom prst="rect">
            <a:avLst/>
          </a:prstGeom>
          <a:noFill/>
          <a:ln w="9525">
            <a:noFill/>
            <a:miter lim="800000"/>
            <a:headEnd/>
            <a:tailEnd/>
          </a:ln>
        </p:spPr>
      </p:pic>
      <p:sp>
        <p:nvSpPr>
          <p:cNvPr id="9" name="Rechteck 8"/>
          <p:cNvSpPr/>
          <p:nvPr/>
        </p:nvSpPr>
        <p:spPr>
          <a:xfrm>
            <a:off x="5663293" y="1773238"/>
            <a:ext cx="2226130" cy="738664"/>
          </a:xfrm>
          <a:prstGeom prst="rect">
            <a:avLst/>
          </a:prstGeom>
        </p:spPr>
        <p:txBody>
          <a:bodyPr wrap="square">
            <a:spAutoFit/>
          </a:bodyPr>
          <a:lstStyle/>
          <a:p>
            <a:pPr algn="l"/>
            <a:r>
              <a:rPr lang="de-DE" altLang="de-DE" sz="1400" b="0" dirty="0" smtClean="0">
                <a:latin typeface="Calibri" panose="020F0502020204030204" pitchFamily="34" charset="0"/>
              </a:rPr>
              <a:t>Einstieg mit</a:t>
            </a:r>
            <a:br>
              <a:rPr lang="de-DE" altLang="de-DE" sz="1400" b="0" dirty="0" smtClean="0">
                <a:latin typeface="Calibri" panose="020F0502020204030204" pitchFamily="34" charset="0"/>
              </a:rPr>
            </a:br>
            <a:r>
              <a:rPr lang="de-DE" altLang="de-DE" sz="1400" b="0" dirty="0" smtClean="0">
                <a:latin typeface="Calibri" panose="020F0502020204030204" pitchFamily="34" charset="0"/>
              </a:rPr>
              <a:t>INQA-Unternehmens-</a:t>
            </a:r>
            <a:br>
              <a:rPr lang="de-DE" altLang="de-DE" sz="1400" b="0" dirty="0" smtClean="0">
                <a:latin typeface="Calibri" panose="020F0502020204030204" pitchFamily="34" charset="0"/>
              </a:rPr>
            </a:br>
            <a:r>
              <a:rPr lang="de-DE" altLang="de-DE" sz="1400" b="0" dirty="0" smtClean="0">
                <a:latin typeface="Calibri" panose="020F0502020204030204" pitchFamily="34" charset="0"/>
              </a:rPr>
              <a:t>check</a:t>
            </a:r>
            <a:endParaRPr lang="de-DE" altLang="de-DE" sz="1400" b="0" dirty="0">
              <a:latin typeface="Calibri" panose="020F0502020204030204" pitchFamily="34" charset="0"/>
            </a:endParaRPr>
          </a:p>
        </p:txBody>
      </p:sp>
      <p:sp>
        <p:nvSpPr>
          <p:cNvPr id="10" name="Rechteck 9"/>
          <p:cNvSpPr/>
          <p:nvPr/>
        </p:nvSpPr>
        <p:spPr>
          <a:xfrm>
            <a:off x="2263549" y="4777216"/>
            <a:ext cx="2884713" cy="566309"/>
          </a:xfrm>
          <a:prstGeom prst="rect">
            <a:avLst/>
          </a:prstGeom>
        </p:spPr>
        <p:txBody>
          <a:bodyPr wrap="square">
            <a:spAutoFit/>
          </a:bodyPr>
          <a:lstStyle/>
          <a:p>
            <a:pPr algn="l"/>
            <a:r>
              <a:rPr lang="de-DE" altLang="de-DE" sz="1400" b="0" dirty="0" smtClean="0">
                <a:latin typeface="Calibri" panose="020F0502020204030204" pitchFamily="34" charset="0"/>
              </a:rPr>
              <a:t>Vertiefung des Themas Personal mit</a:t>
            </a:r>
          </a:p>
          <a:p>
            <a:pPr algn="l"/>
            <a:r>
              <a:rPr lang="de-DE" altLang="de-DE" sz="1400" b="0" dirty="0" smtClean="0">
                <a:latin typeface="Calibri" panose="020F0502020204030204" pitchFamily="34" charset="0"/>
              </a:rPr>
              <a:t>dem Check „Gute Personalführung“</a:t>
            </a:r>
            <a:endParaRPr lang="de-DE" altLang="de-DE" sz="1400" b="0" dirty="0">
              <a:latin typeface="Calibri" panose="020F0502020204030204" pitchFamily="34" charset="0"/>
            </a:endParaRPr>
          </a:p>
        </p:txBody>
      </p:sp>
      <p:sp>
        <p:nvSpPr>
          <p:cNvPr id="11" name="Pfeil nach unten 10"/>
          <p:cNvSpPr/>
          <p:nvPr/>
        </p:nvSpPr>
        <p:spPr>
          <a:xfrm>
            <a:off x="5663293" y="2511902"/>
            <a:ext cx="726621" cy="1123927"/>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7500" y="1484313"/>
            <a:ext cx="3133271" cy="4598987"/>
          </a:xfrm>
        </p:spPr>
        <p:txBody>
          <a:bodyPr/>
          <a:lstStyle/>
          <a:p>
            <a:pPr lvl="1"/>
            <a:r>
              <a:rPr lang="de-DE" altLang="de-DE" sz="2000" b="1" dirty="0" smtClean="0">
                <a:solidFill>
                  <a:schemeClr val="accent2"/>
                </a:solidFill>
                <a:latin typeface="Calibri" panose="020F0502020204030204" pitchFamily="34" charset="0"/>
              </a:rPr>
              <a:t>Beispiel</a:t>
            </a:r>
          </a:p>
          <a:p>
            <a:pPr lvl="1">
              <a:buNone/>
            </a:pPr>
            <a:r>
              <a:rPr lang="de-DE" altLang="de-DE" sz="2000" b="1" dirty="0" smtClean="0">
                <a:solidFill>
                  <a:schemeClr val="accent2"/>
                </a:solidFill>
                <a:latin typeface="Calibri" panose="020F0502020204030204" pitchFamily="34" charset="0"/>
              </a:rPr>
              <a:t>	„</a:t>
            </a:r>
            <a:r>
              <a:rPr lang="de-DE" altLang="de-DE" sz="2000" b="1" dirty="0" err="1" smtClean="0">
                <a:solidFill>
                  <a:schemeClr val="accent2"/>
                </a:solidFill>
                <a:latin typeface="Calibri" panose="020F0502020204030204" pitchFamily="34" charset="0"/>
              </a:rPr>
              <a:t>Bottom</a:t>
            </a:r>
            <a:r>
              <a:rPr lang="de-DE" altLang="de-DE" sz="2000" b="1" dirty="0" smtClean="0">
                <a:solidFill>
                  <a:schemeClr val="accent2"/>
                </a:solidFill>
                <a:latin typeface="Calibri" panose="020F0502020204030204" pitchFamily="34" charset="0"/>
              </a:rPr>
              <a:t>-</a:t>
            </a:r>
            <a:r>
              <a:rPr lang="de-DE" altLang="de-DE" sz="2000" b="1" dirty="0" err="1" smtClean="0">
                <a:solidFill>
                  <a:schemeClr val="accent2"/>
                </a:solidFill>
                <a:latin typeface="Calibri" panose="020F0502020204030204" pitchFamily="34" charset="0"/>
              </a:rPr>
              <a:t>up</a:t>
            </a:r>
            <a:r>
              <a:rPr lang="de-DE" altLang="de-DE" sz="2000" b="1" dirty="0" smtClean="0">
                <a:solidFill>
                  <a:schemeClr val="accent2"/>
                </a:solidFill>
                <a:latin typeface="Calibri" panose="020F0502020204030204" pitchFamily="34" charset="0"/>
              </a:rPr>
              <a:t> “ </a:t>
            </a:r>
          </a:p>
          <a:p>
            <a:r>
              <a:rPr lang="de-DE" altLang="de-DE" sz="1400" dirty="0" smtClean="0">
                <a:latin typeface="Calibri" panose="020F0502020204030204" pitchFamily="34" charset="0"/>
              </a:rPr>
              <a:t>	</a:t>
            </a:r>
            <a:r>
              <a:rPr lang="de-DE" altLang="de-DE" sz="1400" dirty="0" smtClean="0">
                <a:latin typeface="+mn-lt"/>
              </a:rPr>
              <a:t>Ein Unternehmen hat den INQA-Check „Personalführung“</a:t>
            </a:r>
            <a:br>
              <a:rPr lang="de-DE" altLang="de-DE" sz="1400" dirty="0" smtClean="0">
                <a:latin typeface="+mn-lt"/>
              </a:rPr>
            </a:br>
            <a:r>
              <a:rPr lang="de-DE" altLang="de-DE" sz="1400" dirty="0" smtClean="0">
                <a:latin typeface="+mn-lt"/>
              </a:rPr>
              <a:t>gemacht und stellt fest, dass es sein</a:t>
            </a:r>
            <a:br>
              <a:rPr lang="de-DE" altLang="de-DE" sz="1400" dirty="0" smtClean="0">
                <a:latin typeface="+mn-lt"/>
              </a:rPr>
            </a:br>
            <a:r>
              <a:rPr lang="de-DE" altLang="de-DE" sz="1400" dirty="0" smtClean="0">
                <a:latin typeface="+mn-lt"/>
              </a:rPr>
              <a:t>Management </a:t>
            </a:r>
            <a:br>
              <a:rPr lang="de-DE" altLang="de-DE" sz="1400" dirty="0" smtClean="0">
                <a:latin typeface="+mn-lt"/>
              </a:rPr>
            </a:br>
            <a:r>
              <a:rPr lang="de-DE" altLang="de-DE" sz="1400" dirty="0" smtClean="0">
                <a:latin typeface="+mn-lt"/>
              </a:rPr>
              <a:t>systematischer</a:t>
            </a:r>
            <a:br>
              <a:rPr lang="de-DE" altLang="de-DE" sz="1400" dirty="0" smtClean="0">
                <a:latin typeface="+mn-lt"/>
              </a:rPr>
            </a:br>
            <a:r>
              <a:rPr lang="de-DE" altLang="de-DE" sz="1400" dirty="0" smtClean="0">
                <a:latin typeface="+mn-lt"/>
              </a:rPr>
              <a:t>nach Verbesserungs-</a:t>
            </a:r>
            <a:br>
              <a:rPr lang="de-DE" altLang="de-DE" sz="1400" dirty="0" smtClean="0">
                <a:latin typeface="+mn-lt"/>
              </a:rPr>
            </a:br>
            <a:r>
              <a:rPr lang="de-DE" altLang="de-DE" sz="1400" dirty="0" smtClean="0">
                <a:latin typeface="+mn-lt"/>
              </a:rPr>
              <a:t>potenzialen  überprüfen sollte.</a:t>
            </a:r>
          </a:p>
          <a:p>
            <a:pPr lvl="1"/>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11. Weiterführende Instrumente, die mit </a:t>
            </a:r>
            <a:br>
              <a:rPr lang="de-DE" altLang="de-DE" sz="2800" dirty="0" smtClean="0">
                <a:latin typeface="Calibri" panose="020F0502020204030204" pitchFamily="34" charset="0"/>
              </a:rPr>
            </a:br>
            <a:r>
              <a:rPr lang="de-DE" altLang="de-DE" sz="2800" dirty="0" smtClean="0">
                <a:latin typeface="Calibri" panose="020F0502020204030204" pitchFamily="34" charset="0"/>
              </a:rPr>
              <a:t>	 dem Check verbunden sind</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76</a:t>
            </a:fld>
            <a:endParaRPr lang="de-DE" dirty="0"/>
          </a:p>
        </p:txBody>
      </p:sp>
      <p:pic>
        <p:nvPicPr>
          <p:cNvPr id="7" name="Grafik 15" descr="Titel Check.jpg"/>
          <p:cNvPicPr>
            <a:picLocks noChangeAspect="1"/>
          </p:cNvPicPr>
          <p:nvPr/>
        </p:nvPicPr>
        <p:blipFill>
          <a:blip r:embed="rId2" cstate="print"/>
          <a:srcRect/>
          <a:stretch>
            <a:fillRect/>
          </a:stretch>
        </p:blipFill>
        <p:spPr bwMode="auto">
          <a:xfrm>
            <a:off x="4016148" y="1773238"/>
            <a:ext cx="1584325" cy="2232025"/>
          </a:xfrm>
          <a:prstGeom prst="rect">
            <a:avLst/>
          </a:prstGeom>
          <a:noFill/>
          <a:ln w="9525">
            <a:noFill/>
            <a:miter lim="800000"/>
            <a:headEnd/>
            <a:tailEnd/>
          </a:ln>
        </p:spPr>
      </p:pic>
      <p:pic>
        <p:nvPicPr>
          <p:cNvPr id="8" name="Grafik 15"/>
          <p:cNvPicPr>
            <a:picLocks noChangeAspect="1"/>
          </p:cNvPicPr>
          <p:nvPr/>
        </p:nvPicPr>
        <p:blipFill>
          <a:blip r:embed="rId3" cstate="print"/>
          <a:srcRect/>
          <a:stretch>
            <a:fillRect/>
          </a:stretch>
        </p:blipFill>
        <p:spPr bwMode="auto">
          <a:xfrm>
            <a:off x="5360308" y="3635829"/>
            <a:ext cx="1416050" cy="2019300"/>
          </a:xfrm>
          <a:prstGeom prst="rect">
            <a:avLst/>
          </a:prstGeom>
          <a:noFill/>
          <a:ln w="9525">
            <a:noFill/>
            <a:miter lim="800000"/>
            <a:headEnd/>
            <a:tailEnd/>
          </a:ln>
        </p:spPr>
      </p:pic>
      <p:sp>
        <p:nvSpPr>
          <p:cNvPr id="9" name="Rechteck 8"/>
          <p:cNvSpPr/>
          <p:nvPr/>
        </p:nvSpPr>
        <p:spPr>
          <a:xfrm>
            <a:off x="5663293" y="1773238"/>
            <a:ext cx="2226130" cy="1169551"/>
          </a:xfrm>
          <a:prstGeom prst="rect">
            <a:avLst/>
          </a:prstGeom>
        </p:spPr>
        <p:txBody>
          <a:bodyPr wrap="square">
            <a:spAutoFit/>
          </a:bodyPr>
          <a:lstStyle/>
          <a:p>
            <a:pPr algn="l"/>
            <a:r>
              <a:rPr lang="de-DE" altLang="de-DE" sz="1400" b="0" dirty="0" smtClean="0">
                <a:latin typeface="+mn-lt"/>
              </a:rPr>
              <a:t>Vertiefung der</a:t>
            </a:r>
            <a:br>
              <a:rPr lang="de-DE" altLang="de-DE" sz="1400" b="0" dirty="0" smtClean="0">
                <a:latin typeface="+mn-lt"/>
              </a:rPr>
            </a:br>
            <a:r>
              <a:rPr lang="de-DE" altLang="de-DE" sz="1400" b="0" dirty="0" smtClean="0">
                <a:latin typeface="+mn-lt"/>
              </a:rPr>
              <a:t>Beschäftigung mit</a:t>
            </a:r>
            <a:br>
              <a:rPr lang="de-DE" altLang="de-DE" sz="1400" b="0" dirty="0" smtClean="0">
                <a:latin typeface="+mn-lt"/>
              </a:rPr>
            </a:br>
            <a:r>
              <a:rPr lang="de-DE" altLang="de-DE" sz="1400" b="0" dirty="0" smtClean="0">
                <a:latin typeface="+mn-lt"/>
              </a:rPr>
              <a:t>INQA-</a:t>
            </a:r>
            <a:br>
              <a:rPr lang="de-DE" altLang="de-DE" sz="1400" b="0" dirty="0" smtClean="0">
                <a:latin typeface="+mn-lt"/>
              </a:rPr>
            </a:br>
            <a:r>
              <a:rPr lang="de-DE" altLang="de-DE" sz="1400" b="0" dirty="0" smtClean="0">
                <a:latin typeface="+mn-lt"/>
              </a:rPr>
              <a:t>Unternehmens-</a:t>
            </a:r>
            <a:br>
              <a:rPr lang="de-DE" altLang="de-DE" sz="1400" b="0" dirty="0" smtClean="0">
                <a:latin typeface="+mn-lt"/>
              </a:rPr>
            </a:br>
            <a:r>
              <a:rPr lang="de-DE" altLang="de-DE" sz="1400" b="0" dirty="0" smtClean="0">
                <a:latin typeface="+mn-lt"/>
              </a:rPr>
              <a:t>check</a:t>
            </a:r>
            <a:endParaRPr lang="de-DE" altLang="de-DE" sz="1400" b="0" dirty="0">
              <a:latin typeface="+mn-lt"/>
            </a:endParaRPr>
          </a:p>
        </p:txBody>
      </p:sp>
      <p:sp>
        <p:nvSpPr>
          <p:cNvPr id="10" name="Rechteck 9"/>
          <p:cNvSpPr/>
          <p:nvPr/>
        </p:nvSpPr>
        <p:spPr>
          <a:xfrm>
            <a:off x="3297719" y="4777216"/>
            <a:ext cx="2884713" cy="1169551"/>
          </a:xfrm>
          <a:prstGeom prst="rect">
            <a:avLst/>
          </a:prstGeom>
        </p:spPr>
        <p:txBody>
          <a:bodyPr wrap="square">
            <a:spAutoFit/>
          </a:bodyPr>
          <a:lstStyle/>
          <a:p>
            <a:pPr algn="l"/>
            <a:r>
              <a:rPr lang="de-DE" altLang="de-DE" sz="1400" b="0" dirty="0" smtClean="0">
                <a:latin typeface="+mn-lt"/>
              </a:rPr>
              <a:t>Einstieg mit dem</a:t>
            </a:r>
            <a:br>
              <a:rPr lang="de-DE" altLang="de-DE" sz="1400" b="0" dirty="0" smtClean="0">
                <a:latin typeface="+mn-lt"/>
              </a:rPr>
            </a:br>
            <a:r>
              <a:rPr lang="de-DE" altLang="de-DE" sz="1400" b="0" dirty="0" smtClean="0">
                <a:latin typeface="+mn-lt"/>
              </a:rPr>
              <a:t>Thema </a:t>
            </a:r>
            <a:br>
              <a:rPr lang="de-DE" altLang="de-DE" sz="1400" b="0" dirty="0" smtClean="0">
                <a:latin typeface="+mn-lt"/>
              </a:rPr>
            </a:br>
            <a:r>
              <a:rPr lang="de-DE" altLang="de-DE" sz="1400" b="0" dirty="0" smtClean="0">
                <a:latin typeface="+mn-lt"/>
              </a:rPr>
              <a:t>Personal mit dem</a:t>
            </a:r>
            <a:br>
              <a:rPr lang="de-DE" altLang="de-DE" sz="1400" b="0" dirty="0" smtClean="0">
                <a:latin typeface="+mn-lt"/>
              </a:rPr>
            </a:br>
            <a:r>
              <a:rPr lang="de-DE" altLang="de-DE" sz="1400" b="0" dirty="0" smtClean="0">
                <a:latin typeface="+mn-lt"/>
              </a:rPr>
              <a:t>Check „Gute Personal-</a:t>
            </a:r>
            <a:br>
              <a:rPr lang="de-DE" altLang="de-DE" sz="1400" b="0" dirty="0" smtClean="0">
                <a:latin typeface="+mn-lt"/>
              </a:rPr>
            </a:br>
            <a:r>
              <a:rPr lang="de-DE" altLang="de-DE" sz="1400" b="0" dirty="0" err="1" smtClean="0">
                <a:latin typeface="+mn-lt"/>
              </a:rPr>
              <a:t>führung</a:t>
            </a:r>
            <a:r>
              <a:rPr lang="de-DE" altLang="de-DE" sz="1400" b="0" dirty="0" smtClean="0">
                <a:latin typeface="+mn-lt"/>
              </a:rPr>
              <a:t>“</a:t>
            </a:r>
            <a:endParaRPr lang="de-DE" altLang="de-DE" sz="1400" b="0" dirty="0">
              <a:latin typeface="+mn-lt"/>
            </a:endParaRPr>
          </a:p>
        </p:txBody>
      </p:sp>
      <p:sp>
        <p:nvSpPr>
          <p:cNvPr id="11" name="Pfeil nach unten 10"/>
          <p:cNvSpPr/>
          <p:nvPr/>
        </p:nvSpPr>
        <p:spPr>
          <a:xfrm rot="10800000">
            <a:off x="5663290" y="2852056"/>
            <a:ext cx="726621" cy="936172"/>
          </a:xfrm>
          <a:prstGeom prst="down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accent2"/>
              </a:solidFill>
            </a:endParaRP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r>
              <a:rPr lang="de-DE" altLang="de-DE" sz="2400" b="1" dirty="0" smtClean="0">
                <a:latin typeface="Calibri" panose="020F0502020204030204" pitchFamily="34" charset="0"/>
              </a:rPr>
              <a:t>  Bestellung: </a:t>
            </a:r>
          </a:p>
          <a:p>
            <a:pPr lvl="1">
              <a:buNone/>
            </a:pPr>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11. Weiterführende Instrumente, die mit </a:t>
            </a:r>
            <a:br>
              <a:rPr lang="de-DE" altLang="de-DE" sz="2800" dirty="0" smtClean="0">
                <a:latin typeface="Calibri" panose="020F0502020204030204" pitchFamily="34" charset="0"/>
              </a:rPr>
            </a:br>
            <a:r>
              <a:rPr lang="de-DE" altLang="de-DE" sz="2800" dirty="0" smtClean="0">
                <a:latin typeface="Calibri" panose="020F0502020204030204" pitchFamily="34" charset="0"/>
              </a:rPr>
              <a:t>	 dem Check verbunden sind</a:t>
            </a:r>
            <a:endParaRPr lang="de-DE" sz="2800"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77</a:t>
            </a:fld>
            <a:endParaRPr lang="de-DE" dirty="0"/>
          </a:p>
        </p:txBody>
      </p:sp>
      <p:pic>
        <p:nvPicPr>
          <p:cNvPr id="10" name="Grafik 9"/>
          <p:cNvPicPr>
            <a:picLocks noChangeAspect="1"/>
          </p:cNvPicPr>
          <p:nvPr/>
        </p:nvPicPr>
        <p:blipFill>
          <a:blip r:embed="rId2"/>
          <a:stretch>
            <a:fillRect/>
          </a:stretch>
        </p:blipFill>
        <p:spPr>
          <a:xfrm>
            <a:off x="583073" y="2057211"/>
            <a:ext cx="8195802" cy="4101954"/>
          </a:xfrm>
          <a:prstGeom prst="rect">
            <a:avLst/>
          </a:prstGeom>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087594" y="2465950"/>
            <a:ext cx="3084606" cy="2267416"/>
          </a:xfrm>
        </p:spPr>
        <p:txBody>
          <a:bodyPr/>
          <a:lstStyle/>
          <a:p>
            <a:pPr marL="0" indent="0">
              <a:spcBef>
                <a:spcPct val="50000"/>
              </a:spcBef>
              <a:spcAft>
                <a:spcPts val="1200"/>
              </a:spcAft>
            </a:pPr>
            <a:r>
              <a:rPr lang="de-DE" altLang="de-DE" sz="2800" b="1" dirty="0" smtClean="0">
                <a:latin typeface="Calibri" panose="020F0502020204030204" pitchFamily="34" charset="0"/>
              </a:rPr>
              <a:t>Ihr Feedback:</a:t>
            </a:r>
          </a:p>
          <a:p>
            <a:pPr marL="0" lvl="1" indent="0"/>
            <a:r>
              <a:rPr lang="de-DE" sz="2200" dirty="0" smtClean="0"/>
              <a:t> zur Initiative</a:t>
            </a:r>
          </a:p>
          <a:p>
            <a:pPr marL="0" lvl="1" indent="0"/>
            <a:r>
              <a:rPr lang="de-DE" sz="2200" dirty="0" smtClean="0"/>
              <a:t> zu den Instrumenten</a:t>
            </a:r>
          </a:p>
          <a:p>
            <a:pPr marL="0" lvl="1" indent="0"/>
            <a:r>
              <a:rPr lang="de-DE" sz="2200" dirty="0" smtClean="0"/>
              <a:t> zum Workshop</a:t>
            </a:r>
          </a:p>
        </p:txBody>
      </p:sp>
      <p:sp>
        <p:nvSpPr>
          <p:cNvPr id="4" name="Titel 3"/>
          <p:cNvSpPr>
            <a:spLocks noGrp="1"/>
          </p:cNvSpPr>
          <p:nvPr>
            <p:ph type="title"/>
          </p:nvPr>
        </p:nvSpPr>
        <p:spPr/>
        <p:txBody>
          <a:bodyPr/>
          <a:lstStyle/>
          <a:p>
            <a:r>
              <a:rPr lang="de-DE" altLang="de-DE" sz="2800" dirty="0" smtClean="0">
                <a:latin typeface="+mj-lt"/>
              </a:rPr>
              <a:t>12. Feedback – Urkunden – Logo</a:t>
            </a:r>
            <a:endParaRPr lang="de-DE" sz="2800" dirty="0">
              <a:latin typeface="+mj-lt"/>
            </a:endParaRPr>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78</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mj-lt"/>
              </a:rPr>
              <a:t>12. Feedback – Urkunden – Logo</a:t>
            </a:r>
            <a:endParaRPr lang="de-DE" sz="2800" dirty="0">
              <a:latin typeface="+mj-lt"/>
            </a:endParaRPr>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79</a:t>
            </a:fld>
            <a:endParaRPr lang="de-DE" dirty="0"/>
          </a:p>
        </p:txBody>
      </p:sp>
      <p:pic>
        <p:nvPicPr>
          <p:cNvPr id="3" name="Grafik 2"/>
          <p:cNvPicPr>
            <a:picLocks noChangeAspect="1"/>
          </p:cNvPicPr>
          <p:nvPr/>
        </p:nvPicPr>
        <p:blipFill>
          <a:blip r:embed="rId2"/>
          <a:stretch>
            <a:fillRect/>
          </a:stretch>
        </p:blipFill>
        <p:spPr>
          <a:xfrm>
            <a:off x="2733675" y="1350202"/>
            <a:ext cx="3676650" cy="4867275"/>
          </a:xfrm>
          <a:prstGeom prst="rect">
            <a:avLst/>
          </a:prstGeom>
          <a:ln>
            <a:solidFill>
              <a:schemeClr val="tx1">
                <a:lumMod val="10000"/>
              </a:schemeClr>
            </a:solidFill>
          </a:ln>
        </p:spPr>
      </p:pic>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lvl="1"/>
            <a:r>
              <a:rPr lang="de-DE" sz="2000" dirty="0" smtClean="0"/>
              <a:t> </a:t>
            </a:r>
            <a:r>
              <a:rPr lang="de-DE" sz="2000" b="1" dirty="0" smtClean="0">
                <a:latin typeface="Calibri" panose="020F0502020204030204" pitchFamily="34" charset="0"/>
              </a:rPr>
              <a:t>Struktur/Aufbau der Offensive Mittelstand</a:t>
            </a:r>
          </a:p>
          <a:p>
            <a:pPr lvl="1">
              <a:buNone/>
            </a:pPr>
            <a:endParaRPr lang="de-DE" sz="2200" dirty="0" smtClean="0"/>
          </a:p>
          <a:p>
            <a:pPr lvl="1">
              <a:buNone/>
            </a:pPr>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
            </a:r>
            <a:br>
              <a:rPr lang="de-DE" altLang="de-DE" sz="2800" dirty="0" smtClean="0">
                <a:latin typeface="Calibri" panose="020F0502020204030204" pitchFamily="34" charset="0"/>
              </a:rPr>
            </a:br>
            <a:r>
              <a:rPr lang="de-DE" altLang="de-DE" sz="2800" dirty="0" smtClean="0">
                <a:latin typeface="Calibri" panose="020F0502020204030204" pitchFamily="34" charset="0"/>
              </a:rPr>
              <a:t>2. Die Offensive Mittelstand – ein Überblick</a:t>
            </a:r>
            <a:r>
              <a:rPr lang="de-DE" altLang="de-DE" sz="2000" dirty="0" smtClean="0">
                <a:latin typeface="Calibri" panose="020F0502020204030204" pitchFamily="34" charset="0"/>
              </a:rPr>
              <a:t/>
            </a:r>
            <a:br>
              <a:rPr lang="de-DE" altLang="de-DE" sz="2000" dirty="0" smtClean="0">
                <a:latin typeface="Calibri" panose="020F0502020204030204" pitchFamily="34" charset="0"/>
              </a:rPr>
            </a:br>
            <a:endParaRPr lang="de-DE"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8</a:t>
            </a:fld>
            <a:endParaRPr lang="de-DE" dirty="0"/>
          </a:p>
        </p:txBody>
      </p:sp>
      <p:sp>
        <p:nvSpPr>
          <p:cNvPr id="7" name="Text Box 5"/>
          <p:cNvSpPr txBox="1">
            <a:spLocks noChangeArrowheads="1"/>
          </p:cNvSpPr>
          <p:nvPr/>
        </p:nvSpPr>
        <p:spPr bwMode="auto">
          <a:xfrm>
            <a:off x="4543798" y="2215897"/>
            <a:ext cx="2520280" cy="506292"/>
          </a:xfrm>
          <a:prstGeom prst="rect">
            <a:avLst/>
          </a:prstGeom>
          <a:solidFill>
            <a:schemeClr val="tx2">
              <a:lumMod val="85000"/>
            </a:schemeClr>
          </a:solidFill>
          <a:ln w="3175">
            <a:solidFill>
              <a:schemeClr val="tx1"/>
            </a:solidFill>
            <a:miter lim="800000"/>
            <a:headEnd/>
            <a:tailEnd/>
          </a:ln>
        </p:spPr>
        <p:txBody>
          <a:bodyPr wrap="square" anchor="ctr" anchorCtr="0">
            <a:spAutoFit/>
          </a:bodyPr>
          <a:lstStyle/>
          <a:p>
            <a:pPr algn="ctr">
              <a:lnSpc>
                <a:spcPct val="150000"/>
              </a:lnSpc>
              <a:spcBef>
                <a:spcPts val="300"/>
              </a:spcBef>
              <a:spcAft>
                <a:spcPts val="600"/>
              </a:spcAft>
            </a:pPr>
            <a:r>
              <a:rPr lang="de-DE" sz="2000" dirty="0" smtClean="0">
                <a:latin typeface="Calibri" pitchFamily="34" charset="0"/>
              </a:rPr>
              <a:t>Lenkungskreis</a:t>
            </a:r>
            <a:endParaRPr lang="de-DE" sz="2000" dirty="0">
              <a:latin typeface="Calibri" pitchFamily="34" charset="0"/>
            </a:endParaRPr>
          </a:p>
        </p:txBody>
      </p:sp>
      <p:sp>
        <p:nvSpPr>
          <p:cNvPr id="8" name="Text Box 5"/>
          <p:cNvSpPr txBox="1">
            <a:spLocks noChangeArrowheads="1"/>
          </p:cNvSpPr>
          <p:nvPr/>
        </p:nvSpPr>
        <p:spPr bwMode="auto">
          <a:xfrm>
            <a:off x="1663478" y="2214779"/>
            <a:ext cx="2520280" cy="506292"/>
          </a:xfrm>
          <a:prstGeom prst="rect">
            <a:avLst/>
          </a:prstGeom>
          <a:solidFill>
            <a:schemeClr val="tx2">
              <a:lumMod val="85000"/>
            </a:schemeClr>
          </a:solidFill>
          <a:ln w="3175">
            <a:solidFill>
              <a:schemeClr val="tx1"/>
            </a:solidFill>
            <a:miter lim="800000"/>
            <a:headEnd/>
            <a:tailEnd/>
          </a:ln>
        </p:spPr>
        <p:txBody>
          <a:bodyPr wrap="square" anchor="ctr" anchorCtr="0">
            <a:spAutoFit/>
          </a:bodyPr>
          <a:lstStyle/>
          <a:p>
            <a:pPr algn="ctr">
              <a:lnSpc>
                <a:spcPct val="150000"/>
              </a:lnSpc>
              <a:spcBef>
                <a:spcPts val="300"/>
              </a:spcBef>
              <a:spcAft>
                <a:spcPts val="600"/>
              </a:spcAft>
            </a:pPr>
            <a:r>
              <a:rPr lang="de-DE" sz="2000" dirty="0" smtClean="0">
                <a:latin typeface="Calibri" pitchFamily="34" charset="0"/>
              </a:rPr>
              <a:t>Plenum</a:t>
            </a:r>
            <a:endParaRPr lang="de-DE" sz="2000" dirty="0">
              <a:latin typeface="Calibri" pitchFamily="34" charset="0"/>
            </a:endParaRPr>
          </a:p>
        </p:txBody>
      </p:sp>
      <p:sp>
        <p:nvSpPr>
          <p:cNvPr id="9" name="Text Box 5"/>
          <p:cNvSpPr txBox="1">
            <a:spLocks noChangeArrowheads="1"/>
          </p:cNvSpPr>
          <p:nvPr/>
        </p:nvSpPr>
        <p:spPr bwMode="auto">
          <a:xfrm>
            <a:off x="3162635" y="2974094"/>
            <a:ext cx="2520280" cy="506292"/>
          </a:xfrm>
          <a:prstGeom prst="rect">
            <a:avLst/>
          </a:prstGeom>
          <a:solidFill>
            <a:schemeClr val="tx2">
              <a:lumMod val="85000"/>
            </a:schemeClr>
          </a:solidFill>
          <a:ln w="3175">
            <a:solidFill>
              <a:schemeClr val="tx1"/>
            </a:solidFill>
            <a:miter lim="800000"/>
            <a:headEnd/>
            <a:tailEnd/>
          </a:ln>
        </p:spPr>
        <p:txBody>
          <a:bodyPr wrap="square" anchor="ctr" anchorCtr="0">
            <a:spAutoFit/>
          </a:bodyPr>
          <a:lstStyle/>
          <a:p>
            <a:pPr algn="ctr">
              <a:lnSpc>
                <a:spcPct val="150000"/>
              </a:lnSpc>
              <a:spcBef>
                <a:spcPts val="300"/>
              </a:spcBef>
              <a:spcAft>
                <a:spcPts val="600"/>
              </a:spcAft>
            </a:pPr>
            <a:r>
              <a:rPr lang="de-DE" sz="2000" dirty="0" smtClean="0">
                <a:latin typeface="Calibri" pitchFamily="34" charset="0"/>
              </a:rPr>
              <a:t>Geschäftsstelle</a:t>
            </a:r>
            <a:endParaRPr lang="de-DE" sz="2000" dirty="0">
              <a:latin typeface="Calibri" pitchFamily="34" charset="0"/>
            </a:endParaRPr>
          </a:p>
        </p:txBody>
      </p:sp>
      <p:sp>
        <p:nvSpPr>
          <p:cNvPr id="10" name="Text Box 5"/>
          <p:cNvSpPr txBox="1">
            <a:spLocks noChangeArrowheads="1"/>
          </p:cNvSpPr>
          <p:nvPr/>
        </p:nvSpPr>
        <p:spPr bwMode="auto">
          <a:xfrm>
            <a:off x="777261" y="3773156"/>
            <a:ext cx="2158901" cy="1083374"/>
          </a:xfrm>
          <a:prstGeom prst="rect">
            <a:avLst/>
          </a:prstGeom>
          <a:solidFill>
            <a:schemeClr val="tx2">
              <a:lumMod val="85000"/>
            </a:schemeClr>
          </a:solidFill>
          <a:ln w="3175">
            <a:solidFill>
              <a:schemeClr val="tx1"/>
            </a:solidFill>
            <a:miter lim="800000"/>
            <a:headEnd/>
            <a:tailEnd/>
          </a:ln>
        </p:spPr>
        <p:txBody>
          <a:bodyPr wrap="square" anchor="ctr" anchorCtr="0">
            <a:spAutoFit/>
          </a:bodyPr>
          <a:lstStyle/>
          <a:p>
            <a:pPr algn="ctr">
              <a:lnSpc>
                <a:spcPct val="150000"/>
              </a:lnSpc>
              <a:spcBef>
                <a:spcPts val="300"/>
              </a:spcBef>
              <a:spcAft>
                <a:spcPts val="600"/>
              </a:spcAft>
            </a:pPr>
            <a:r>
              <a:rPr lang="de-DE" sz="2000" dirty="0" smtClean="0">
                <a:latin typeface="Calibri" pitchFamily="34" charset="0"/>
              </a:rPr>
              <a:t>Partner</a:t>
            </a:r>
          </a:p>
          <a:p>
            <a:pPr algn="ctr">
              <a:lnSpc>
                <a:spcPct val="150000"/>
              </a:lnSpc>
              <a:spcBef>
                <a:spcPts val="300"/>
              </a:spcBef>
              <a:spcAft>
                <a:spcPts val="600"/>
              </a:spcAft>
            </a:pPr>
            <a:endParaRPr lang="de-DE" sz="2000" dirty="0" smtClean="0">
              <a:latin typeface="Calibri" pitchFamily="34" charset="0"/>
            </a:endParaRPr>
          </a:p>
        </p:txBody>
      </p:sp>
      <p:sp>
        <p:nvSpPr>
          <p:cNvPr id="11" name="Text Box 5"/>
          <p:cNvSpPr txBox="1">
            <a:spLocks noChangeArrowheads="1"/>
          </p:cNvSpPr>
          <p:nvPr/>
        </p:nvSpPr>
        <p:spPr bwMode="auto">
          <a:xfrm>
            <a:off x="3370218" y="3773156"/>
            <a:ext cx="2158901" cy="1083374"/>
          </a:xfrm>
          <a:prstGeom prst="rect">
            <a:avLst/>
          </a:prstGeom>
          <a:solidFill>
            <a:schemeClr val="tx2">
              <a:lumMod val="85000"/>
            </a:schemeClr>
          </a:solidFill>
          <a:ln w="3175">
            <a:solidFill>
              <a:schemeClr val="tx1"/>
            </a:solidFill>
            <a:miter lim="800000"/>
            <a:headEnd/>
            <a:tailEnd/>
          </a:ln>
        </p:spPr>
        <p:txBody>
          <a:bodyPr wrap="square" anchor="ctr" anchorCtr="0">
            <a:spAutoFit/>
          </a:bodyPr>
          <a:lstStyle/>
          <a:p>
            <a:pPr algn="ctr">
              <a:lnSpc>
                <a:spcPct val="150000"/>
              </a:lnSpc>
              <a:spcBef>
                <a:spcPts val="300"/>
              </a:spcBef>
              <a:spcAft>
                <a:spcPts val="600"/>
              </a:spcAft>
            </a:pPr>
            <a:r>
              <a:rPr lang="de-DE" sz="2000" dirty="0" smtClean="0">
                <a:latin typeface="Calibri" pitchFamily="34" charset="0"/>
              </a:rPr>
              <a:t>Netzwerke/</a:t>
            </a:r>
          </a:p>
          <a:p>
            <a:pPr algn="ctr">
              <a:lnSpc>
                <a:spcPct val="150000"/>
              </a:lnSpc>
              <a:spcBef>
                <a:spcPts val="300"/>
              </a:spcBef>
              <a:spcAft>
                <a:spcPts val="600"/>
              </a:spcAft>
            </a:pPr>
            <a:r>
              <a:rPr lang="de-DE" sz="2000" dirty="0" smtClean="0">
                <a:latin typeface="Calibri" pitchFamily="34" charset="0"/>
              </a:rPr>
              <a:t>Fachgruppen</a:t>
            </a:r>
            <a:endParaRPr lang="de-DE" sz="2000" dirty="0">
              <a:latin typeface="Calibri" pitchFamily="34" charset="0"/>
            </a:endParaRPr>
          </a:p>
        </p:txBody>
      </p:sp>
      <p:sp>
        <p:nvSpPr>
          <p:cNvPr id="12" name="Text Box 5"/>
          <p:cNvSpPr txBox="1">
            <a:spLocks noChangeArrowheads="1"/>
          </p:cNvSpPr>
          <p:nvPr/>
        </p:nvSpPr>
        <p:spPr bwMode="auto">
          <a:xfrm>
            <a:off x="5914096" y="3773156"/>
            <a:ext cx="2158901" cy="1083374"/>
          </a:xfrm>
          <a:prstGeom prst="rect">
            <a:avLst/>
          </a:prstGeom>
          <a:solidFill>
            <a:schemeClr val="tx2">
              <a:lumMod val="85000"/>
            </a:schemeClr>
          </a:solidFill>
          <a:ln w="3175">
            <a:solidFill>
              <a:schemeClr val="tx1"/>
            </a:solidFill>
            <a:miter lim="800000"/>
            <a:headEnd/>
            <a:tailEnd/>
          </a:ln>
        </p:spPr>
        <p:txBody>
          <a:bodyPr wrap="square" anchor="ctr" anchorCtr="0">
            <a:spAutoFit/>
          </a:bodyPr>
          <a:lstStyle/>
          <a:p>
            <a:pPr algn="ctr">
              <a:lnSpc>
                <a:spcPct val="150000"/>
              </a:lnSpc>
              <a:spcBef>
                <a:spcPts val="300"/>
              </a:spcBef>
              <a:spcAft>
                <a:spcPts val="600"/>
              </a:spcAft>
            </a:pPr>
            <a:r>
              <a:rPr lang="de-DE" sz="2000" dirty="0" smtClean="0">
                <a:latin typeface="Calibri" pitchFamily="34" charset="0"/>
              </a:rPr>
              <a:t>Kerninstitutionen</a:t>
            </a:r>
          </a:p>
          <a:p>
            <a:pPr algn="ctr">
              <a:lnSpc>
                <a:spcPct val="150000"/>
              </a:lnSpc>
              <a:spcBef>
                <a:spcPts val="300"/>
              </a:spcBef>
              <a:spcAft>
                <a:spcPts val="600"/>
              </a:spcAft>
            </a:pPr>
            <a:endParaRPr lang="de-DE" sz="2000" dirty="0">
              <a:latin typeface="Calibri" pitchFamily="34" charset="0"/>
            </a:endParaRPr>
          </a:p>
        </p:txBody>
      </p:sp>
      <p:sp>
        <p:nvSpPr>
          <p:cNvPr id="13" name="Text Box 5"/>
          <p:cNvSpPr txBox="1">
            <a:spLocks noChangeArrowheads="1"/>
          </p:cNvSpPr>
          <p:nvPr/>
        </p:nvSpPr>
        <p:spPr bwMode="auto">
          <a:xfrm>
            <a:off x="5914097" y="5079469"/>
            <a:ext cx="2158900" cy="506292"/>
          </a:xfrm>
          <a:prstGeom prst="rect">
            <a:avLst/>
          </a:prstGeom>
          <a:solidFill>
            <a:schemeClr val="tx2">
              <a:lumMod val="85000"/>
            </a:schemeClr>
          </a:solidFill>
          <a:ln w="3175">
            <a:solidFill>
              <a:schemeClr val="tx1"/>
            </a:solidFill>
            <a:miter lim="800000"/>
            <a:headEnd/>
            <a:tailEnd/>
          </a:ln>
        </p:spPr>
        <p:txBody>
          <a:bodyPr wrap="square" anchor="ctr" anchorCtr="0">
            <a:spAutoFit/>
          </a:bodyPr>
          <a:lstStyle/>
          <a:p>
            <a:pPr algn="ctr">
              <a:lnSpc>
                <a:spcPct val="150000"/>
              </a:lnSpc>
              <a:spcBef>
                <a:spcPts val="300"/>
              </a:spcBef>
              <a:spcAft>
                <a:spcPts val="600"/>
              </a:spcAft>
            </a:pPr>
            <a:r>
              <a:rPr lang="de-DE" sz="2000" dirty="0" smtClean="0">
                <a:latin typeface="Calibri" pitchFamily="34" charset="0"/>
              </a:rPr>
              <a:t>Berater</a:t>
            </a:r>
            <a:endParaRPr lang="de-DE" sz="2000" dirty="0">
              <a:latin typeface="Calibri" pitchFamily="34" charset="0"/>
            </a:endParaRP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altLang="de-DE" sz="2800" dirty="0" smtClean="0">
                <a:latin typeface="+mj-lt"/>
              </a:rPr>
              <a:t>12. Feedback – Urkunden – Logo</a:t>
            </a:r>
            <a:endParaRPr lang="de-DE" sz="2800" dirty="0">
              <a:latin typeface="+mj-lt"/>
            </a:endParaRPr>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80</a:t>
            </a:fld>
            <a:endParaRPr lang="de-DE" dirty="0"/>
          </a:p>
        </p:txBody>
      </p:sp>
      <p:pic>
        <p:nvPicPr>
          <p:cNvPr id="7" name="Grafik 9" descr="Berater-Logo.jpg"/>
          <p:cNvPicPr>
            <a:picLocks noGrp="1" noChangeAspect="1"/>
          </p:cNvPicPr>
          <p:nvPr>
            <p:ph idx="1"/>
          </p:nvPr>
        </p:nvPicPr>
        <p:blipFill>
          <a:blip r:embed="rId2" cstate="print"/>
          <a:srcRect/>
          <a:stretch>
            <a:fillRect/>
          </a:stretch>
        </p:blipFill>
        <p:spPr bwMode="auto">
          <a:xfrm>
            <a:off x="1995954" y="2166230"/>
            <a:ext cx="5489392" cy="1676401"/>
          </a:xfrm>
          <a:prstGeom prst="rect">
            <a:avLst/>
          </a:prstGeom>
          <a:noFill/>
          <a:ln w="9525">
            <a:noFill/>
            <a:miter lim="800000"/>
            <a:headEnd/>
            <a:tailEnd/>
          </a:ln>
        </p:spPr>
      </p:pic>
      <p:sp>
        <p:nvSpPr>
          <p:cNvPr id="8" name="Textfeld 7"/>
          <p:cNvSpPr txBox="1">
            <a:spLocks noChangeArrowheads="1"/>
          </p:cNvSpPr>
          <p:nvPr/>
        </p:nvSpPr>
        <p:spPr bwMode="auto">
          <a:xfrm>
            <a:off x="1778205" y="3863316"/>
            <a:ext cx="5905500" cy="1942070"/>
          </a:xfrm>
          <a:prstGeom prst="rect">
            <a:avLst/>
          </a:prstGeom>
          <a:noFill/>
          <a:ln w="3175">
            <a:solidFill>
              <a:schemeClr val="tx1">
                <a:lumMod val="10000"/>
              </a:schemeClr>
            </a:solidFill>
            <a:miter lim="800000"/>
            <a:headEnd/>
            <a:tailEnd/>
          </a:ln>
        </p:spPr>
        <p:txBody>
          <a:bodyPr>
            <a:spAutoFit/>
          </a:bodyPr>
          <a:lstStyle/>
          <a:p>
            <a:pPr>
              <a:spcAft>
                <a:spcPts val="600"/>
              </a:spcAft>
            </a:pPr>
            <a:r>
              <a:rPr lang="de-DE" altLang="de-DE" sz="1600" b="1" dirty="0">
                <a:solidFill>
                  <a:schemeClr val="accent1"/>
                </a:solidFill>
                <a:latin typeface="+mn-lt"/>
              </a:rPr>
              <a:t>Verwendung des </a:t>
            </a:r>
            <a:r>
              <a:rPr lang="de-DE" altLang="de-DE" sz="1600" b="1" dirty="0" smtClean="0">
                <a:solidFill>
                  <a:schemeClr val="accent1"/>
                </a:solidFill>
                <a:latin typeface="+mn-lt"/>
              </a:rPr>
              <a:t>Logos</a:t>
            </a:r>
            <a:endParaRPr lang="de-DE" altLang="de-DE" sz="1600" dirty="0">
              <a:solidFill>
                <a:schemeClr val="accent1"/>
              </a:solidFill>
              <a:latin typeface="+mn-lt"/>
            </a:endParaRPr>
          </a:p>
          <a:p>
            <a:r>
              <a:rPr lang="de-DE" altLang="de-DE" sz="1600" dirty="0">
                <a:solidFill>
                  <a:schemeClr val="accent1"/>
                </a:solidFill>
                <a:latin typeface="+mn-lt"/>
              </a:rPr>
              <a:t>Berater dürfen das Logo der „Autorisierter </a:t>
            </a:r>
            <a:r>
              <a:rPr lang="de-DE" altLang="de-DE" sz="1600" dirty="0" smtClean="0">
                <a:solidFill>
                  <a:schemeClr val="accent1"/>
                </a:solidFill>
                <a:latin typeface="+mn-lt"/>
              </a:rPr>
              <a:t>Berater – Offensive </a:t>
            </a:r>
            <a:r>
              <a:rPr lang="de-DE" altLang="de-DE" sz="1600" dirty="0">
                <a:solidFill>
                  <a:schemeClr val="accent1"/>
                </a:solidFill>
                <a:latin typeface="+mn-lt"/>
              </a:rPr>
              <a:t>Mittelstand“ auf ihrer Homepage und auf </a:t>
            </a:r>
            <a:r>
              <a:rPr lang="de-DE" altLang="de-DE" sz="1600" dirty="0" smtClean="0">
                <a:solidFill>
                  <a:schemeClr val="accent1"/>
                </a:solidFill>
                <a:latin typeface="+mn-lt"/>
              </a:rPr>
              <a:t>Geschäftspapieren </a:t>
            </a:r>
            <a:r>
              <a:rPr lang="de-DE" altLang="de-DE" sz="1600" dirty="0">
                <a:solidFill>
                  <a:schemeClr val="accent1"/>
                </a:solidFill>
                <a:latin typeface="+mn-lt"/>
              </a:rPr>
              <a:t>führen – gemäß den Vorgaben der Wort-Bild-Marke der „Offensive Mittelstand“. Die Verwendung des Logos muss der Geschäftsstelle vorab schriftlich angezeigt </a:t>
            </a:r>
            <a:r>
              <a:rPr lang="de-DE" altLang="de-DE" sz="1600" dirty="0" smtClean="0">
                <a:solidFill>
                  <a:schemeClr val="accent1"/>
                </a:solidFill>
                <a:latin typeface="+mn-lt"/>
              </a:rPr>
              <a:t>werden. Das </a:t>
            </a:r>
            <a:r>
              <a:rPr lang="de-DE" altLang="de-DE" sz="1600" dirty="0">
                <a:solidFill>
                  <a:schemeClr val="accent1"/>
                </a:solidFill>
                <a:latin typeface="+mn-lt"/>
              </a:rPr>
              <a:t>Logo erhält der Berater auf Anforderung von </a:t>
            </a:r>
            <a:r>
              <a:rPr lang="de-DE" altLang="de-DE" sz="1600" dirty="0" smtClean="0">
                <a:solidFill>
                  <a:schemeClr val="accent1"/>
                </a:solidFill>
                <a:latin typeface="+mn-lt"/>
              </a:rPr>
              <a:t>seiner Kerninstitution.</a:t>
            </a:r>
            <a:endParaRPr lang="de-DE" altLang="de-DE" sz="1600" dirty="0">
              <a:solidFill>
                <a:schemeClr val="accent1"/>
              </a:solidFill>
              <a:latin typeface="+mn-lt"/>
            </a:endParaRPr>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a:xfrm>
            <a:off x="685800" y="6259130"/>
            <a:ext cx="5883275" cy="365125"/>
          </a:xfrm>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2" name="Titel 1"/>
          <p:cNvSpPr>
            <a:spLocks noGrp="1"/>
          </p:cNvSpPr>
          <p:nvPr>
            <p:ph type="ctrTitle"/>
          </p:nvPr>
        </p:nvSpPr>
        <p:spPr>
          <a:xfrm>
            <a:off x="925292" y="3341888"/>
            <a:ext cx="7772400" cy="566058"/>
          </a:xfrm>
        </p:spPr>
        <p:txBody>
          <a:bodyPr/>
          <a:lstStyle/>
          <a:p>
            <a:pPr algn="ctr"/>
            <a:r>
              <a:rPr lang="de-DE" altLang="de-DE" dirty="0" smtClean="0">
                <a:latin typeface="Calibri" panose="020F0502020204030204" pitchFamily="34" charset="0"/>
              </a:rPr>
              <a:t/>
            </a:r>
            <a:br>
              <a:rPr lang="de-DE" altLang="de-DE" dirty="0" smtClean="0">
                <a:latin typeface="Calibri" panose="020F0502020204030204" pitchFamily="34" charset="0"/>
              </a:rPr>
            </a:br>
            <a:r>
              <a:rPr lang="de-DE" altLang="de-DE" dirty="0" smtClean="0">
                <a:latin typeface="Calibri" panose="020F0502020204030204" pitchFamily="34" charset="0"/>
              </a:rPr>
              <a:t/>
            </a:r>
            <a:br>
              <a:rPr lang="de-DE" altLang="de-DE" dirty="0" smtClean="0">
                <a:latin typeface="Calibri" panose="020F0502020204030204" pitchFamily="34" charset="0"/>
              </a:rPr>
            </a:br>
            <a:r>
              <a:rPr lang="de-DE" altLang="de-DE" dirty="0" smtClean="0">
                <a:latin typeface="Calibri" panose="020F0502020204030204" pitchFamily="34" charset="0"/>
              </a:rPr>
              <a:t/>
            </a:r>
            <a:br>
              <a:rPr lang="de-DE" altLang="de-DE" dirty="0" smtClean="0">
                <a:latin typeface="Calibri" panose="020F0502020204030204" pitchFamily="34" charset="0"/>
              </a:rPr>
            </a:br>
            <a:r>
              <a:rPr lang="de-DE" altLang="de-DE" dirty="0" smtClean="0">
                <a:latin typeface="Calibri" panose="020F0502020204030204" pitchFamily="34" charset="0"/>
              </a:rPr>
              <a:t/>
            </a:r>
            <a:br>
              <a:rPr lang="de-DE" altLang="de-DE" dirty="0" smtClean="0">
                <a:latin typeface="Calibri" panose="020F0502020204030204" pitchFamily="34" charset="0"/>
              </a:rPr>
            </a:br>
            <a:r>
              <a:rPr lang="de-DE" altLang="de-DE" dirty="0" smtClean="0">
                <a:latin typeface="Calibri" panose="020F0502020204030204" pitchFamily="34" charset="0"/>
              </a:rPr>
              <a:t>Vielen Dank für Ihre Aufmerksamkeit.</a:t>
            </a:r>
            <a:endParaRPr lang="de-DE" altLang="de-DE" dirty="0">
              <a:latin typeface="Calibri" panose="020F0502020204030204" pitchFamily="34" charset="0"/>
            </a:endParaRPr>
          </a:p>
        </p:txBody>
      </p:sp>
      <p:sp>
        <p:nvSpPr>
          <p:cNvPr id="3" name="Foliennummernplatzhalter 2"/>
          <p:cNvSpPr>
            <a:spLocks noGrp="1"/>
          </p:cNvSpPr>
          <p:nvPr>
            <p:ph type="sldNum" sz="quarter" idx="12"/>
          </p:nvPr>
        </p:nvSpPr>
        <p:spPr/>
        <p:txBody>
          <a:bodyPr/>
          <a:lstStyle/>
          <a:p>
            <a:fld id="{21ECFBFC-BFE7-4702-9F2A-8102170FB01E}" type="slidenum">
              <a:rPr lang="de-DE" smtClean="0"/>
              <a:pPr/>
              <a:t>81</a:t>
            </a:fld>
            <a:endParaRPr lang="de-DE" dirty="0"/>
          </a:p>
        </p:txBody>
      </p:sp>
    </p:spTree>
    <p:extLst>
      <p:ext uri="{BB962C8B-B14F-4D97-AF65-F5344CB8AC3E}">
        <p14:creationId xmlns:p14="http://schemas.microsoft.com/office/powerpoint/2010/main" val="4201327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50000"/>
              </a:lnSpc>
              <a:spcBef>
                <a:spcPct val="30000"/>
              </a:spcBef>
              <a:spcAft>
                <a:spcPts val="600"/>
              </a:spcAft>
              <a:buClr>
                <a:schemeClr val="tx1"/>
              </a:buClr>
            </a:pPr>
            <a:r>
              <a:rPr lang="de-DE" altLang="de-DE" sz="2000" b="1" dirty="0" smtClean="0">
                <a:latin typeface="Calibri" panose="020F0502020204030204" pitchFamily="34" charset="0"/>
              </a:rPr>
              <a:t>Ziele (im Detail)</a:t>
            </a:r>
            <a:endParaRPr lang="de-DE" altLang="de-DE" sz="2000" dirty="0" smtClean="0">
              <a:latin typeface="Calibri" panose="020F0502020204030204" pitchFamily="34" charset="0"/>
            </a:endParaRPr>
          </a:p>
          <a:p>
            <a:pPr lvl="2"/>
            <a:r>
              <a:rPr lang="de-DE" altLang="de-DE" sz="2000" b="1" dirty="0" smtClean="0">
                <a:latin typeface="Calibri" panose="020F0502020204030204" pitchFamily="34" charset="0"/>
              </a:rPr>
              <a:t>Handlungsbedingungen</a:t>
            </a:r>
            <a:r>
              <a:rPr lang="de-DE" altLang="de-DE" sz="2000" dirty="0" smtClean="0">
                <a:latin typeface="Calibri" panose="020F0502020204030204" pitchFamily="34" charset="0"/>
              </a:rPr>
              <a:t> für gute Mittelständler </a:t>
            </a:r>
            <a:r>
              <a:rPr lang="de-DE" altLang="de-DE" sz="2000" b="1" dirty="0" smtClean="0">
                <a:latin typeface="Calibri" panose="020F0502020204030204" pitchFamily="34" charset="0"/>
              </a:rPr>
              <a:t>fördern</a:t>
            </a:r>
            <a:r>
              <a:rPr lang="de-DE" altLang="de-DE" sz="2000" dirty="0" smtClean="0">
                <a:latin typeface="Calibri" panose="020F0502020204030204" pitchFamily="34" charset="0"/>
              </a:rPr>
              <a:t>.</a:t>
            </a:r>
          </a:p>
          <a:p>
            <a:pPr lvl="2"/>
            <a:r>
              <a:rPr lang="de-DE" altLang="de-DE" sz="2000" dirty="0" smtClean="0">
                <a:latin typeface="Calibri" panose="020F0502020204030204" pitchFamily="34" charset="0"/>
              </a:rPr>
              <a:t>Unternehmen helfen, </a:t>
            </a:r>
            <a:r>
              <a:rPr lang="de-DE" altLang="de-DE" sz="2000" b="1" dirty="0" smtClean="0">
                <a:latin typeface="Calibri" panose="020F0502020204030204" pitchFamily="34" charset="0"/>
              </a:rPr>
              <a:t>die besten Köpfe zu binden</a:t>
            </a:r>
            <a:r>
              <a:rPr lang="de-DE" altLang="de-DE" sz="2000" dirty="0" smtClean="0">
                <a:latin typeface="Calibri" panose="020F0502020204030204" pitchFamily="34" charset="0"/>
              </a:rPr>
              <a:t> und </a:t>
            </a:r>
            <a:r>
              <a:rPr lang="de-DE" altLang="de-DE" sz="2000" b="1" dirty="0" smtClean="0">
                <a:latin typeface="Calibri" panose="020F0502020204030204" pitchFamily="34" charset="0"/>
              </a:rPr>
              <a:t>zu gewinnen.</a:t>
            </a:r>
            <a:endParaRPr lang="de-DE" altLang="de-DE" sz="2000" dirty="0" smtClean="0">
              <a:latin typeface="Calibri" panose="020F0502020204030204" pitchFamily="34" charset="0"/>
            </a:endParaRPr>
          </a:p>
          <a:p>
            <a:pPr lvl="2"/>
            <a:r>
              <a:rPr lang="de-DE" altLang="de-DE" sz="2000" b="1" dirty="0" smtClean="0">
                <a:latin typeface="Calibri" panose="020F0502020204030204" pitchFamily="34" charset="0"/>
              </a:rPr>
              <a:t>Energien</a:t>
            </a:r>
            <a:r>
              <a:rPr lang="de-DE" altLang="de-DE" sz="2000" dirty="0" smtClean="0">
                <a:latin typeface="Calibri" panose="020F0502020204030204" pitchFamily="34" charset="0"/>
              </a:rPr>
              <a:t> für eine wirkungsvolle Unterstützung des Mittelstands </a:t>
            </a:r>
            <a:r>
              <a:rPr lang="de-DE" altLang="de-DE" sz="2000" b="1" dirty="0" smtClean="0">
                <a:latin typeface="Calibri" panose="020F0502020204030204" pitchFamily="34" charset="0"/>
              </a:rPr>
              <a:t>bündeln</a:t>
            </a:r>
            <a:r>
              <a:rPr lang="de-DE" altLang="de-DE" sz="2000" dirty="0" smtClean="0">
                <a:latin typeface="Calibri" panose="020F0502020204030204" pitchFamily="34" charset="0"/>
              </a:rPr>
              <a:t>.</a:t>
            </a:r>
          </a:p>
          <a:p>
            <a:pPr lvl="2"/>
            <a:r>
              <a:rPr lang="de-DE" altLang="de-DE" sz="2000" b="1" dirty="0" smtClean="0">
                <a:latin typeface="Calibri" panose="020F0502020204030204" pitchFamily="34" charset="0"/>
              </a:rPr>
              <a:t>Image des Mittelstands</a:t>
            </a:r>
            <a:r>
              <a:rPr lang="de-DE" altLang="de-DE" sz="2000" dirty="0" smtClean="0">
                <a:latin typeface="Calibri" panose="020F0502020204030204" pitchFamily="34" charset="0"/>
              </a:rPr>
              <a:t> als Motor für Innovationen in Deutschland </a:t>
            </a:r>
            <a:r>
              <a:rPr lang="de-DE" altLang="de-DE" sz="2000" b="1" dirty="0" smtClean="0">
                <a:latin typeface="Calibri" panose="020F0502020204030204" pitchFamily="34" charset="0"/>
              </a:rPr>
              <a:t>fördern</a:t>
            </a:r>
            <a:r>
              <a:rPr lang="de-DE" altLang="de-DE" sz="2000" dirty="0" smtClean="0">
                <a:latin typeface="Calibri" panose="020F0502020204030204" pitchFamily="34" charset="0"/>
              </a:rPr>
              <a:t>. </a:t>
            </a:r>
            <a:endParaRPr lang="de-DE" altLang="de-DE" sz="2000" b="1" dirty="0" smtClean="0">
              <a:latin typeface="Calibri" panose="020F0502020204030204" pitchFamily="34" charset="0"/>
            </a:endParaRPr>
          </a:p>
          <a:p>
            <a:pPr lvl="1">
              <a:buNone/>
            </a:pPr>
            <a:endParaRPr lang="de-DE" altLang="de-DE" sz="2000" dirty="0" smtClean="0">
              <a:latin typeface="Calibri" panose="020F0502020204030204" pitchFamily="34" charset="0"/>
            </a:endParaRPr>
          </a:p>
          <a:p>
            <a:pPr lvl="1">
              <a:buNone/>
            </a:pPr>
            <a:endParaRPr lang="de-DE" altLang="de-DE" sz="2000" dirty="0" smtClean="0">
              <a:latin typeface="Calibri" panose="020F0502020204030204" pitchFamily="34" charset="0"/>
            </a:endParaRPr>
          </a:p>
          <a:p>
            <a:pPr lvl="1">
              <a:buNone/>
            </a:pPr>
            <a:endParaRPr lang="de-DE" altLang="de-DE" sz="2000" dirty="0" smtClean="0">
              <a:latin typeface="Calibri" panose="020F0502020204030204" pitchFamily="34" charset="0"/>
            </a:endParaRPr>
          </a:p>
          <a:p>
            <a:pPr lvl="1">
              <a:buNone/>
            </a:pPr>
            <a:endParaRPr lang="de-DE" altLang="de-DE" sz="2000" dirty="0" smtClean="0">
              <a:latin typeface="Calibri" panose="020F0502020204030204" pitchFamily="34" charset="0"/>
            </a:endParaRPr>
          </a:p>
          <a:p>
            <a:pPr lvl="1">
              <a:buNone/>
            </a:pPr>
            <a:endParaRPr lang="de-DE" altLang="de-DE" sz="2000" dirty="0" smtClean="0">
              <a:latin typeface="Calibri" panose="020F0502020204030204" pitchFamily="34" charset="0"/>
            </a:endParaRPr>
          </a:p>
          <a:p>
            <a:pPr lvl="1">
              <a:buNone/>
            </a:pPr>
            <a:endParaRPr lang="de-DE" altLang="de-DE" sz="2000" dirty="0" smtClean="0">
              <a:latin typeface="Calibri" panose="020F0502020204030204" pitchFamily="34" charset="0"/>
            </a:endParaRPr>
          </a:p>
          <a:p>
            <a:pPr lvl="1"/>
            <a:endParaRPr lang="de-DE" sz="2200" dirty="0" smtClean="0"/>
          </a:p>
        </p:txBody>
      </p:sp>
      <p:sp>
        <p:nvSpPr>
          <p:cNvPr id="4" name="Titel 3"/>
          <p:cNvSpPr>
            <a:spLocks noGrp="1"/>
          </p:cNvSpPr>
          <p:nvPr>
            <p:ph type="title"/>
          </p:nvPr>
        </p:nvSpPr>
        <p:spPr/>
        <p:txBody>
          <a:bodyPr/>
          <a:lstStyle/>
          <a:p>
            <a:r>
              <a:rPr lang="de-DE" altLang="de-DE" sz="2800" dirty="0" smtClean="0">
                <a:latin typeface="Calibri" panose="020F0502020204030204" pitchFamily="34" charset="0"/>
              </a:rPr>
              <a:t/>
            </a:r>
            <a:br>
              <a:rPr lang="de-DE" altLang="de-DE" sz="2800" dirty="0" smtClean="0">
                <a:latin typeface="Calibri" panose="020F0502020204030204" pitchFamily="34" charset="0"/>
              </a:rPr>
            </a:br>
            <a:r>
              <a:rPr lang="de-DE" altLang="de-DE" sz="2800" dirty="0" smtClean="0">
                <a:latin typeface="Calibri" panose="020F0502020204030204" pitchFamily="34" charset="0"/>
              </a:rPr>
              <a:t>2. Die Offensive Mittelstand – ein Überblick</a:t>
            </a:r>
            <a:r>
              <a:rPr lang="de-DE" altLang="de-DE" sz="2000" dirty="0" smtClean="0">
                <a:latin typeface="Calibri" panose="020F0502020204030204" pitchFamily="34" charset="0"/>
              </a:rPr>
              <a:t/>
            </a:r>
            <a:br>
              <a:rPr lang="de-DE" altLang="de-DE" sz="2000" dirty="0" smtClean="0">
                <a:latin typeface="Calibri" panose="020F0502020204030204" pitchFamily="34" charset="0"/>
              </a:rPr>
            </a:br>
            <a:endParaRPr lang="de-DE" dirty="0"/>
          </a:p>
        </p:txBody>
      </p:sp>
      <p:sp>
        <p:nvSpPr>
          <p:cNvPr id="6" name="Fußzeilenplatzhalter 5"/>
          <p:cNvSpPr>
            <a:spLocks noGrp="1"/>
          </p:cNvSpPr>
          <p:nvPr>
            <p:ph type="ftr" sz="quarter" idx="3"/>
          </p:nvPr>
        </p:nvSpPr>
        <p:spPr/>
        <p:txBody>
          <a:bodyPr/>
          <a:lstStyle/>
          <a:p>
            <a:pPr algn="l"/>
            <a:r>
              <a:rPr lang="de-DE" dirty="0" smtClean="0"/>
              <a:t>Die Offensive </a:t>
            </a:r>
            <a:r>
              <a:rPr lang="de-DE" dirty="0"/>
              <a:t>Mittelstand - </a:t>
            </a:r>
            <a:r>
              <a:rPr lang="de-DE" dirty="0" smtClean="0"/>
              <a:t>Ein Netzwerk starker Partner</a:t>
            </a:r>
            <a:endParaRPr lang="de-DE" dirty="0"/>
          </a:p>
        </p:txBody>
      </p:sp>
      <p:sp>
        <p:nvSpPr>
          <p:cNvPr id="5" name="Foliennummernplatzhalter 4"/>
          <p:cNvSpPr>
            <a:spLocks noGrp="1"/>
          </p:cNvSpPr>
          <p:nvPr>
            <p:ph type="sldNum" sz="quarter" idx="4"/>
          </p:nvPr>
        </p:nvSpPr>
        <p:spPr/>
        <p:txBody>
          <a:bodyPr/>
          <a:lstStyle/>
          <a:p>
            <a:fld id="{21ECFBFC-BFE7-4702-9F2A-8102170FB01E}" type="slidenum">
              <a:rPr lang="de-DE" smtClean="0"/>
              <a:pPr/>
              <a:t>9</a:t>
            </a:fld>
            <a:endParaRPr lang="de-DE" dirty="0"/>
          </a:p>
        </p:txBody>
      </p:sp>
    </p:spTree>
    <p:extLst>
      <p:ext uri="{BB962C8B-B14F-4D97-AF65-F5344CB8AC3E}">
        <p14:creationId xmlns:p14="http://schemas.microsoft.com/office/powerpoint/2010/main" val="311401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BMAS INQA_Präsentation Master">
  <a:themeElements>
    <a:clrScheme name="INQA Farben">
      <a:dk1>
        <a:srgbClr val="E6E8E8"/>
      </a:dk1>
      <a:lt1>
        <a:srgbClr val="FFFFFF"/>
      </a:lt1>
      <a:dk2>
        <a:srgbClr val="FFFFFF"/>
      </a:dk2>
      <a:lt2>
        <a:srgbClr val="FFFFFF"/>
      </a:lt2>
      <a:accent1>
        <a:srgbClr val="6E8296"/>
      </a:accent1>
      <a:accent2>
        <a:srgbClr val="C83C5A"/>
      </a:accent2>
      <a:accent3>
        <a:srgbClr val="D28228"/>
      </a:accent3>
      <a:accent4>
        <a:srgbClr val="3CA046"/>
      </a:accent4>
      <a:accent5>
        <a:srgbClr val="6E0A73"/>
      </a:accent5>
      <a:accent6>
        <a:srgbClr val="2382BE"/>
      </a:accent6>
      <a:hlink>
        <a:srgbClr val="C83C5A"/>
      </a:hlink>
      <a:folHlink>
        <a:srgbClr val="6E82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MAS INQA_Präsentation Master">
  <a:themeElements>
    <a:clrScheme name="INQA Farben">
      <a:dk1>
        <a:srgbClr val="E6E8E8"/>
      </a:dk1>
      <a:lt1>
        <a:srgbClr val="FFFFFF"/>
      </a:lt1>
      <a:dk2>
        <a:srgbClr val="FFFFFF"/>
      </a:dk2>
      <a:lt2>
        <a:srgbClr val="FFFFFF"/>
      </a:lt2>
      <a:accent1>
        <a:srgbClr val="6E8296"/>
      </a:accent1>
      <a:accent2>
        <a:srgbClr val="C83C5A"/>
      </a:accent2>
      <a:accent3>
        <a:srgbClr val="D28228"/>
      </a:accent3>
      <a:accent4>
        <a:srgbClr val="3CA046"/>
      </a:accent4>
      <a:accent5>
        <a:srgbClr val="6E0A73"/>
      </a:accent5>
      <a:accent6>
        <a:srgbClr val="2382BE"/>
      </a:accent6>
      <a:hlink>
        <a:srgbClr val="C83C5A"/>
      </a:hlink>
      <a:folHlink>
        <a:srgbClr val="6E82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Text 1-spaltig">
  <a:themeElements>
    <a:clrScheme name="INQA Farben">
      <a:dk1>
        <a:srgbClr val="E6E8E8"/>
      </a:dk1>
      <a:lt1>
        <a:srgbClr val="FFFFFF"/>
      </a:lt1>
      <a:dk2>
        <a:srgbClr val="FFFFFF"/>
      </a:dk2>
      <a:lt2>
        <a:srgbClr val="FFFFFF"/>
      </a:lt2>
      <a:accent1>
        <a:srgbClr val="6E8296"/>
      </a:accent1>
      <a:accent2>
        <a:srgbClr val="C83C5A"/>
      </a:accent2>
      <a:accent3>
        <a:srgbClr val="D28228"/>
      </a:accent3>
      <a:accent4>
        <a:srgbClr val="3CA046"/>
      </a:accent4>
      <a:accent5>
        <a:srgbClr val="6E0A73"/>
      </a:accent5>
      <a:accent6>
        <a:srgbClr val="2382BE"/>
      </a:accent6>
      <a:hlink>
        <a:srgbClr val="C83C5A"/>
      </a:hlink>
      <a:folHlink>
        <a:srgbClr val="6E82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BMAS INQA_Präsentation Master</Template>
  <TotalTime>0</TotalTime>
  <Words>2284</Words>
  <Application>Microsoft Office PowerPoint</Application>
  <PresentationFormat>Bildschirmpräsentation (4:3)</PresentationFormat>
  <Paragraphs>756</Paragraphs>
  <Slides>81</Slides>
  <Notes>13</Notes>
  <HiddenSlides>0</HiddenSlides>
  <MMClips>0</MMClips>
  <ScaleCrop>false</ScaleCrop>
  <HeadingPairs>
    <vt:vector size="6" baseType="variant">
      <vt:variant>
        <vt:lpstr>Verwendete Schriftarten</vt:lpstr>
      </vt:variant>
      <vt:variant>
        <vt:i4>8</vt:i4>
      </vt:variant>
      <vt:variant>
        <vt:lpstr>Design</vt:lpstr>
      </vt:variant>
      <vt:variant>
        <vt:i4>3</vt:i4>
      </vt:variant>
      <vt:variant>
        <vt:lpstr>Folientitel</vt:lpstr>
      </vt:variant>
      <vt:variant>
        <vt:i4>81</vt:i4>
      </vt:variant>
    </vt:vector>
  </HeadingPairs>
  <TitlesOfParts>
    <vt:vector size="92" baseType="lpstr">
      <vt:lpstr>ＭＳ Ｐゴシック</vt:lpstr>
      <vt:lpstr>Arial</vt:lpstr>
      <vt:lpstr>Calibri</vt:lpstr>
      <vt:lpstr>Tahoma</vt:lpstr>
      <vt:lpstr>Times New Roman</vt:lpstr>
      <vt:lpstr>Verdana Ref</vt:lpstr>
      <vt:lpstr>Wingdings</vt:lpstr>
      <vt:lpstr>Wingdings 3</vt:lpstr>
      <vt:lpstr>BMAS INQA_Präsentation Master</vt:lpstr>
      <vt:lpstr>1_BMAS INQA_Präsentation Master</vt:lpstr>
      <vt:lpstr>4_Text 1-spaltig</vt:lpstr>
      <vt:lpstr>Workshop zur Qualifizierung zum  Berater der Offensive Mittelstand </vt:lpstr>
      <vt:lpstr>1. Einführung/Organisatorisches</vt:lpstr>
      <vt:lpstr>1. Einführung/Organisatorisches</vt:lpstr>
      <vt:lpstr>1. Agenda</vt:lpstr>
      <vt:lpstr>1. Einführung/Organisatorisches</vt:lpstr>
      <vt:lpstr> </vt:lpstr>
      <vt:lpstr> 2. Die Offensive Mittelstand – ein Überblick </vt:lpstr>
      <vt:lpstr> 2. Die Offensive Mittelstand – ein Überblick </vt:lpstr>
      <vt:lpstr> 2. Die Offensive Mittelstand – ein Überblick </vt:lpstr>
      <vt:lpstr> 2. Die Offensive Mittelstand – ein Überblick </vt:lpstr>
      <vt:lpstr> 2. Die Offensive Mittelstand – ein Überblick </vt:lpstr>
      <vt:lpstr> 2. Die Offensive Mittelstand – ein Überblick </vt:lpstr>
      <vt:lpstr> 2. Die Offensive Mittelstand – ein Überblick </vt:lpstr>
      <vt:lpstr> 2. Die Offensive Mittelstand – ein Überblick </vt:lpstr>
      <vt:lpstr>  3. Der INQA-Unternehmenscheck – Aufbau und Systematik</vt:lpstr>
      <vt:lpstr>3. Der INQA-Unternehmenscheck       – Aufbau und Systematik</vt:lpstr>
      <vt:lpstr>3. Der INQA-Unternehmenscheck       – Aufbau und Systematik</vt:lpstr>
      <vt:lpstr>3. Der INQA-Unternehmenscheck       – Aufbau und Systematik</vt:lpstr>
      <vt:lpstr>3. Der INQA-Unternehmenscheck       – Aufbau und Systematik</vt:lpstr>
      <vt:lpstr>3. Der INQA-Unternehmenscheck       – Aufbau und Systematik</vt:lpstr>
      <vt:lpstr>3. Der INQA-Unternehmenscheck       – Aufbau und Systematik</vt:lpstr>
      <vt:lpstr>3. Der INQA-Unternehmenscheck       – Aufbau und Systematik</vt:lpstr>
      <vt:lpstr>3. Der INQA-Unternehmenscheck       – Aufbau und Systematik</vt:lpstr>
      <vt:lpstr>3. Der INQA-Unternehmenscheck       – Aufbau und Systematik</vt:lpstr>
      <vt:lpstr>3. Der INQA-Unternehmenscheck       – Aufbau und Systematik</vt:lpstr>
      <vt:lpstr>3. Der INQA-Unternehmenscheck       – Aufbau und Systematik</vt:lpstr>
      <vt:lpstr>3. Der INQA-Unternehmenscheck       – Aufbau und Systematik</vt:lpstr>
      <vt:lpstr>3. Der INQA-Unternehmenscheck       – Aufbau und Systematik</vt:lpstr>
      <vt:lpstr>3. Der INQA-Unternehmenscheck       – Aufbau und Systematik</vt:lpstr>
      <vt:lpstr>3. Der INQA-Unternehmenscheck       – Aufbau und Systematik</vt:lpstr>
      <vt:lpstr>3. Der INQA-Unternehmenscheck       – Aufbau und Systematik</vt:lpstr>
      <vt:lpstr>4. Der Check und wie man mit ihm arbeiten kann </vt:lpstr>
      <vt:lpstr> 4. Der Check und wie man mit ihm   arbeiten kann  </vt:lpstr>
      <vt:lpstr>4. Der Check und wie man mit ihm   arbeiten kann</vt:lpstr>
      <vt:lpstr>4. Der Check und wie man mit ihm   arbeiten kann</vt:lpstr>
      <vt:lpstr>4. Der Check und wie man mit ihm   arbeiten kann</vt:lpstr>
      <vt:lpstr>4. Der Check und wie man mit ihm   arbeiten kann</vt:lpstr>
      <vt:lpstr>4. Der Check und wie man mit ihm   arbeiten kann</vt:lpstr>
      <vt:lpstr>4. Der Check und wie man mit ihm   arbeiten kann</vt:lpstr>
      <vt:lpstr>4. Der Check und wie man mit ihm   arbeiten kann</vt:lpstr>
      <vt:lpstr>5. Das betriebswirtschaftliche Beratungstool </vt:lpstr>
      <vt:lpstr>5. Das betriebswirtschaftliche Beratungstool</vt:lpstr>
      <vt:lpstr>5. Das betriebswirtschaftliche Beratungstool</vt:lpstr>
      <vt:lpstr>5. Das betriebswirtschaftliche Beratungstool</vt:lpstr>
      <vt:lpstr>5. Das betriebswirtschaftliche Beratungstool</vt:lpstr>
      <vt:lpstr>5. Das betriebswirtschaftliche Beratungstool</vt:lpstr>
      <vt:lpstr>5. Das betriebswirtschaftliche Beratungstool</vt:lpstr>
      <vt:lpstr>5. Das betriebswirtschaftliche Beratungstool</vt:lpstr>
      <vt:lpstr>5. Das betriebswirtschaftliche Beratungstool</vt:lpstr>
      <vt:lpstr>5. Das betriebswirtschaftliche Beratungstool</vt:lpstr>
      <vt:lpstr>5. Das betriebswirtschaftliche Beratungstool</vt:lpstr>
      <vt:lpstr>6. Anknüpfungspunkte für die eigene Beratungsarbeit </vt:lpstr>
      <vt:lpstr>6. Anknüpfungspunkte für die eigene  Beratungsarbeit</vt:lpstr>
      <vt:lpstr>6. Anknüpfungspunkte für die eigene  Beratungsarbeit</vt:lpstr>
      <vt:lpstr>6. Anknüpfungspunkte für die eigene  Beratungsarbeit</vt:lpstr>
      <vt:lpstr>7. Unternehmerseminar „Selbstbewertung Check   ‚Guter Mittelstand‘“</vt:lpstr>
      <vt:lpstr>7. Unternehmerseminar „Selbstbewertung  Check ‚Guter Mittelstand‘“</vt:lpstr>
      <vt:lpstr>7. Unternehmerseminar „Selbstbewertung  Check ‚Guter Mittelstand‘“</vt:lpstr>
      <vt:lpstr>PowerPoint-Präsentation</vt:lpstr>
      <vt:lpstr>8. Beraterkompetenzliste </vt:lpstr>
      <vt:lpstr>8. Beraterkompetenzliste</vt:lpstr>
      <vt:lpstr>9. Qualitätssicherung der  „Berater Offensive Mittelstand“  </vt:lpstr>
      <vt:lpstr> 9. Qualitätssicherung der  „Berater Offensive Mittelstand“ </vt:lpstr>
      <vt:lpstr>10. Ansprechpartner und Informations-möglichkeiten </vt:lpstr>
      <vt:lpstr>10. Ansprechpartner und Informations- möglichkeiten</vt:lpstr>
      <vt:lpstr>10. Ansprechpartner und Informations- möglichkeiten</vt:lpstr>
      <vt:lpstr>11. Weiterführende Instrumente, die mit dem    Check verbunden sind  </vt:lpstr>
      <vt:lpstr>11. Weiterführende Instrumente, die mit   dem Check verbunden sind</vt:lpstr>
      <vt:lpstr>11. Weiterführende Instrumente, die mit   dem Check verbunden sind</vt:lpstr>
      <vt:lpstr>11. Weiterführende Instrumente, die mit   dem Check verbunden sind</vt:lpstr>
      <vt:lpstr>11. Weiterführende Instrumente, die mit   dem Check verbunden sind</vt:lpstr>
      <vt:lpstr>11. Weiterführende Instrumente, die mit   dem Check verbunden sind</vt:lpstr>
      <vt:lpstr>11. Weiterführende Instrumente, die mit    dem Check verbunden sind</vt:lpstr>
      <vt:lpstr>11. Weiterführende Instrumente, die mit    dem Check verbunden sind</vt:lpstr>
      <vt:lpstr>11. Weiterführende Instrumente, die mit    dem Check verbunden sind</vt:lpstr>
      <vt:lpstr>11. Weiterführende Instrumente, die mit    dem Check verbunden sind</vt:lpstr>
      <vt:lpstr>11. Weiterführende Instrumente, die mit    dem Check verbunden sind</vt:lpstr>
      <vt:lpstr>12. Feedback – Urkunden – Logo</vt:lpstr>
      <vt:lpstr>12. Feedback – Urkunden – Logo</vt:lpstr>
      <vt:lpstr>12. Feedback – Urkunden – Logo</vt:lpstr>
      <vt:lpstr>    Vielen Dank für Ihre Aufmerksamkeit.</vt:lpstr>
    </vt:vector>
  </TitlesOfParts>
  <Company>IFOK GmbH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Variante I</dc:title>
  <dc:creator>Betina Psyk</dc:creator>
  <cp:lastModifiedBy>Christian Wilken</cp:lastModifiedBy>
  <cp:revision>224</cp:revision>
  <cp:lastPrinted>2014-06-16T11:30:02Z</cp:lastPrinted>
  <dcterms:created xsi:type="dcterms:W3CDTF">2012-03-12T11:36:41Z</dcterms:created>
  <dcterms:modified xsi:type="dcterms:W3CDTF">2015-02-05T13:23:01Z</dcterms:modified>
</cp:coreProperties>
</file>